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diagrams/layout7.xml" ContentType="application/vnd.openxmlformats-officedocument.drawingml.diagram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docProps/custom.xml" ContentType="application/vnd.openxmlformats-officedocument.custom-properties+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colors6.xml" ContentType="application/vnd.openxmlformats-officedocument.drawingml.diagramColors+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Default Extension="tiff" ContentType="image/tiff"/>
  <Override PartName="/ppt/diagrams/layout2.xml" ContentType="application/vnd.openxmlformats-officedocument.drawingml.diagramLayout+xml"/>
  <Override PartName="/ppt/notesSlides/notesSlide8.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86" r:id="rId3"/>
    <p:sldId id="287" r:id="rId4"/>
    <p:sldId id="288" r:id="rId5"/>
    <p:sldId id="289" r:id="rId6"/>
    <p:sldId id="314" r:id="rId7"/>
    <p:sldId id="290" r:id="rId8"/>
    <p:sldId id="316" r:id="rId9"/>
    <p:sldId id="291" r:id="rId10"/>
    <p:sldId id="339" r:id="rId11"/>
    <p:sldId id="317" r:id="rId12"/>
    <p:sldId id="313" r:id="rId13"/>
    <p:sldId id="318" r:id="rId14"/>
    <p:sldId id="351" r:id="rId15"/>
    <p:sldId id="349" r:id="rId16"/>
    <p:sldId id="347" r:id="rId17"/>
    <p:sldId id="345" r:id="rId18"/>
    <p:sldId id="319" r:id="rId19"/>
    <p:sldId id="340" r:id="rId20"/>
    <p:sldId id="320" r:id="rId21"/>
    <p:sldId id="348" r:id="rId22"/>
    <p:sldId id="321" r:id="rId23"/>
    <p:sldId id="350" r:id="rId24"/>
    <p:sldId id="322" r:id="rId25"/>
    <p:sldId id="358" r:id="rId26"/>
    <p:sldId id="359" r:id="rId27"/>
    <p:sldId id="323" r:id="rId28"/>
    <p:sldId id="324" r:id="rId29"/>
    <p:sldId id="353" r:id="rId30"/>
    <p:sldId id="354" r:id="rId31"/>
    <p:sldId id="325" r:id="rId32"/>
    <p:sldId id="355" r:id="rId33"/>
    <p:sldId id="326" r:id="rId34"/>
    <p:sldId id="327" r:id="rId35"/>
    <p:sldId id="357" r:id="rId36"/>
    <p:sldId id="328" r:id="rId37"/>
    <p:sldId id="360" r:id="rId38"/>
    <p:sldId id="361" r:id="rId39"/>
    <p:sldId id="329" r:id="rId40"/>
    <p:sldId id="331" r:id="rId41"/>
    <p:sldId id="330" r:id="rId42"/>
    <p:sldId id="332" r:id="rId43"/>
    <p:sldId id="334" r:id="rId44"/>
    <p:sldId id="333" r:id="rId45"/>
    <p:sldId id="335" r:id="rId46"/>
    <p:sldId id="336" r:id="rId47"/>
    <p:sldId id="362" r:id="rId48"/>
    <p:sldId id="337" r:id="rId49"/>
    <p:sldId id="338" r:id="rId50"/>
    <p:sldId id="344" r:id="rId51"/>
    <p:sldId id="341" r:id="rId52"/>
    <p:sldId id="342" r:id="rId53"/>
    <p:sldId id="307" r:id="rId5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7E9F"/>
    <a:srgbClr val="D0130E"/>
    <a:srgbClr val="0D5267"/>
    <a:srgbClr val="1BA0C9"/>
    <a:srgbClr val="80ABB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p:scale>
          <a:sx n="70" d="100"/>
          <a:sy n="70" d="100"/>
        </p:scale>
        <p:origin x="-1386" y="0"/>
      </p:cViewPr>
      <p:guideLst>
        <p:guide orient="horz" pos="2160"/>
        <p:guide pos="2880"/>
      </p:guideLst>
    </p:cSldViewPr>
  </p:slideViewPr>
  <p:notesTextViewPr>
    <p:cViewPr>
      <p:scale>
        <a:sx n="1" d="1"/>
        <a:sy n="1" d="1"/>
      </p:scale>
      <p:origin x="0" y="0"/>
    </p:cViewPr>
  </p:notesTextViewPr>
  <p:sorterViewPr>
    <p:cViewPr>
      <p:scale>
        <a:sx n="139" d="100"/>
        <a:sy n="139"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C02B8D-F2DD-4A97-86A1-8FD4698F3608}" type="doc">
      <dgm:prSet loTypeId="urn:microsoft.com/office/officeart/2005/8/layout/chevron2" loCatId="process" qsTypeId="urn:microsoft.com/office/officeart/2005/8/quickstyle/simple1" qsCatId="simple" csTypeId="urn:microsoft.com/office/officeart/2005/8/colors/colorful4" csCatId="colorful" phldr="1"/>
      <dgm:spPr/>
      <dgm:t>
        <a:bodyPr/>
        <a:lstStyle/>
        <a:p>
          <a:endParaRPr lang="zh-CN" altLang="en-US"/>
        </a:p>
      </dgm:t>
    </dgm:pt>
    <dgm:pt modelId="{8642B18D-80D6-4A30-9DE1-AFDE766C1D1B}">
      <dgm:prSet phldrT="[文本]"/>
      <dgm:spPr/>
      <dgm:t>
        <a:bodyPr/>
        <a:lstStyle/>
        <a:p>
          <a:r>
            <a:rPr lang="zh-CN" altLang="en-US" b="1" dirty="0" smtClean="0">
              <a:latin typeface="微软雅黑" pitchFamily="34" charset="-122"/>
              <a:ea typeface="微软雅黑" pitchFamily="34" charset="-122"/>
            </a:rPr>
            <a:t>第一部分</a:t>
          </a:r>
          <a:endParaRPr lang="zh-CN" altLang="en-US" b="1" dirty="0">
            <a:latin typeface="微软雅黑" pitchFamily="34" charset="-122"/>
            <a:ea typeface="微软雅黑" pitchFamily="34" charset="-122"/>
          </a:endParaRPr>
        </a:p>
      </dgm:t>
    </dgm:pt>
    <dgm:pt modelId="{43B29A37-29B3-4CDE-8843-EFE7A3269E0A}" type="parTrans" cxnId="{F296D01F-0806-4F0D-AE4C-B37DA05398BC}">
      <dgm:prSet/>
      <dgm:spPr/>
      <dgm:t>
        <a:bodyPr/>
        <a:lstStyle/>
        <a:p>
          <a:endParaRPr lang="zh-CN" altLang="en-US"/>
        </a:p>
      </dgm:t>
    </dgm:pt>
    <dgm:pt modelId="{91CA7577-F623-4E35-88AB-A24F4FAF9115}" type="sibTrans" cxnId="{F296D01F-0806-4F0D-AE4C-B37DA05398BC}">
      <dgm:prSet/>
      <dgm:spPr/>
      <dgm:t>
        <a:bodyPr/>
        <a:lstStyle/>
        <a:p>
          <a:endParaRPr lang="zh-CN" altLang="en-US"/>
        </a:p>
      </dgm:t>
    </dgm:pt>
    <dgm:pt modelId="{42A430A4-A94F-4E44-9AAA-2DEF9CA83001}">
      <dgm:prSet phldrT="[文本]"/>
      <dgm:spPr/>
      <dgm:t>
        <a:bodyPr/>
        <a:lstStyle/>
        <a:p>
          <a:r>
            <a:rPr lang="zh-CN" altLang="en-US" b="1" dirty="0" smtClean="0"/>
            <a:t>靶向微波</a:t>
          </a:r>
          <a:r>
            <a:rPr lang="zh-CN" altLang="en-US" b="1" dirty="0" smtClean="0"/>
            <a:t>增敏纳米二氧化锆体系的构建。</a:t>
          </a:r>
          <a:endParaRPr lang="zh-CN" altLang="en-US" b="1" dirty="0"/>
        </a:p>
      </dgm:t>
    </dgm:pt>
    <dgm:pt modelId="{581B5A50-5D65-40E2-885A-2724BDE5A058}" type="parTrans" cxnId="{6504B730-8EF2-49DB-AB89-522467C2AD7F}">
      <dgm:prSet/>
      <dgm:spPr/>
      <dgm:t>
        <a:bodyPr/>
        <a:lstStyle/>
        <a:p>
          <a:endParaRPr lang="zh-CN" altLang="en-US"/>
        </a:p>
      </dgm:t>
    </dgm:pt>
    <dgm:pt modelId="{D3DD8EAD-DBC1-4C1C-B64B-D07FB723D9FF}" type="sibTrans" cxnId="{6504B730-8EF2-49DB-AB89-522467C2AD7F}">
      <dgm:prSet/>
      <dgm:spPr/>
      <dgm:t>
        <a:bodyPr/>
        <a:lstStyle/>
        <a:p>
          <a:endParaRPr lang="zh-CN" altLang="en-US"/>
        </a:p>
      </dgm:t>
    </dgm:pt>
    <dgm:pt modelId="{82C19289-2364-4265-A4B4-21C4CFD4A877}">
      <dgm:prSet phldrT="[文本]"/>
      <dgm:spPr/>
      <dgm:t>
        <a:bodyPr/>
        <a:lstStyle/>
        <a:p>
          <a:r>
            <a:rPr lang="zh-CN" altLang="en-US" b="1" dirty="0" smtClean="0"/>
            <a:t>理化性质表征。</a:t>
          </a:r>
          <a:endParaRPr lang="zh-CN" altLang="en-US" b="1" dirty="0"/>
        </a:p>
      </dgm:t>
    </dgm:pt>
    <dgm:pt modelId="{BA033993-124B-4923-BB11-21487F6B2831}" type="parTrans" cxnId="{95FAF6B9-E7CD-423E-AC7B-504056E74EC8}">
      <dgm:prSet/>
      <dgm:spPr/>
      <dgm:t>
        <a:bodyPr/>
        <a:lstStyle/>
        <a:p>
          <a:endParaRPr lang="zh-CN" altLang="en-US"/>
        </a:p>
      </dgm:t>
    </dgm:pt>
    <dgm:pt modelId="{4D55D74B-AA1D-49AC-BD51-732F6A3E0250}" type="sibTrans" cxnId="{95FAF6B9-E7CD-423E-AC7B-504056E74EC8}">
      <dgm:prSet/>
      <dgm:spPr/>
      <dgm:t>
        <a:bodyPr/>
        <a:lstStyle/>
        <a:p>
          <a:endParaRPr lang="zh-CN" altLang="en-US"/>
        </a:p>
      </dgm:t>
    </dgm:pt>
    <dgm:pt modelId="{1B5A2BD9-92B4-40F3-92CE-6D486913E9F9}">
      <dgm:prSet phldrT="[文本]"/>
      <dgm:spPr/>
      <dgm:t>
        <a:bodyPr/>
        <a:lstStyle/>
        <a:p>
          <a:r>
            <a:rPr lang="zh-CN" altLang="en-US" b="1" dirty="0" smtClean="0">
              <a:latin typeface="微软雅黑" pitchFamily="34" charset="-122"/>
              <a:ea typeface="微软雅黑" pitchFamily="34" charset="-122"/>
            </a:rPr>
            <a:t>第二部分</a:t>
          </a:r>
          <a:endParaRPr lang="zh-CN" altLang="en-US" b="1" dirty="0">
            <a:latin typeface="微软雅黑" pitchFamily="34" charset="-122"/>
            <a:ea typeface="微软雅黑" pitchFamily="34" charset="-122"/>
          </a:endParaRPr>
        </a:p>
      </dgm:t>
    </dgm:pt>
    <dgm:pt modelId="{B992E5D3-B7C7-4B14-827C-0FF782604ED0}" type="parTrans" cxnId="{E79CD6FB-85CA-42F9-813D-E3AB4AD67002}">
      <dgm:prSet/>
      <dgm:spPr/>
      <dgm:t>
        <a:bodyPr/>
        <a:lstStyle/>
        <a:p>
          <a:endParaRPr lang="zh-CN" altLang="en-US"/>
        </a:p>
      </dgm:t>
    </dgm:pt>
    <dgm:pt modelId="{111D4372-0167-40E6-8875-F85FDA5FE97F}" type="sibTrans" cxnId="{E79CD6FB-85CA-42F9-813D-E3AB4AD67002}">
      <dgm:prSet/>
      <dgm:spPr/>
      <dgm:t>
        <a:bodyPr/>
        <a:lstStyle/>
        <a:p>
          <a:endParaRPr lang="zh-CN" altLang="en-US"/>
        </a:p>
      </dgm:t>
    </dgm:pt>
    <dgm:pt modelId="{FA4E38E0-D4F2-4D07-9988-95A7BB83AF96}">
      <dgm:prSet phldrT="[文本]"/>
      <dgm:spPr/>
      <dgm:t>
        <a:bodyPr/>
        <a:lstStyle/>
        <a:p>
          <a:r>
            <a:rPr lang="zh-CN" altLang="en-US" b="1" dirty="0" smtClean="0"/>
            <a:t>细胞层面线粒体靶向性的实验研究。</a:t>
          </a:r>
          <a:endParaRPr lang="zh-CN" altLang="en-US" b="1" dirty="0"/>
        </a:p>
      </dgm:t>
    </dgm:pt>
    <dgm:pt modelId="{EA75099E-FEC1-4C1E-BAEE-371CF2589B6B}" type="parTrans" cxnId="{DA86021B-1C1F-4DCD-8884-A436DFF52C67}">
      <dgm:prSet/>
      <dgm:spPr/>
      <dgm:t>
        <a:bodyPr/>
        <a:lstStyle/>
        <a:p>
          <a:endParaRPr lang="zh-CN" altLang="en-US"/>
        </a:p>
      </dgm:t>
    </dgm:pt>
    <dgm:pt modelId="{C697C248-A090-4DE5-8633-5EC6605D7115}" type="sibTrans" cxnId="{DA86021B-1C1F-4DCD-8884-A436DFF52C67}">
      <dgm:prSet/>
      <dgm:spPr/>
      <dgm:t>
        <a:bodyPr/>
        <a:lstStyle/>
        <a:p>
          <a:endParaRPr lang="zh-CN" altLang="en-US"/>
        </a:p>
      </dgm:t>
    </dgm:pt>
    <dgm:pt modelId="{1EE712B3-C89D-4FED-A99E-B6C97767D6CF}">
      <dgm:prSet phldrT="[文本]"/>
      <dgm:spPr/>
      <dgm:t>
        <a:bodyPr/>
        <a:lstStyle/>
        <a:p>
          <a:r>
            <a:rPr lang="zh-CN" altLang="en-US" b="1" dirty="0" smtClean="0"/>
            <a:t>细胞微波</a:t>
          </a:r>
          <a:r>
            <a:rPr lang="zh-CN" altLang="en-US" b="1" dirty="0" smtClean="0"/>
            <a:t>增敏</a:t>
          </a:r>
          <a:r>
            <a:rPr lang="zh-CN" altLang="en-US" b="1" dirty="0" smtClean="0"/>
            <a:t>疗效的验证</a:t>
          </a:r>
          <a:r>
            <a:rPr lang="zh-CN" altLang="en-US" b="1" dirty="0" smtClean="0"/>
            <a:t>。</a:t>
          </a:r>
          <a:endParaRPr lang="zh-CN" altLang="en-US" b="1" dirty="0"/>
        </a:p>
      </dgm:t>
    </dgm:pt>
    <dgm:pt modelId="{737A9A73-5507-4D51-B382-A0C3F490C23C}" type="parTrans" cxnId="{9D217417-BB43-4882-9AD8-CC8A57A373B5}">
      <dgm:prSet/>
      <dgm:spPr/>
      <dgm:t>
        <a:bodyPr/>
        <a:lstStyle/>
        <a:p>
          <a:endParaRPr lang="zh-CN" altLang="en-US"/>
        </a:p>
      </dgm:t>
    </dgm:pt>
    <dgm:pt modelId="{DBBFF0B9-A10D-48E1-806E-B216E184E8A2}" type="sibTrans" cxnId="{9D217417-BB43-4882-9AD8-CC8A57A373B5}">
      <dgm:prSet/>
      <dgm:spPr/>
      <dgm:t>
        <a:bodyPr/>
        <a:lstStyle/>
        <a:p>
          <a:endParaRPr lang="zh-CN" altLang="en-US"/>
        </a:p>
      </dgm:t>
    </dgm:pt>
    <dgm:pt modelId="{8F4A66EE-DD55-4F3E-90FF-9EC130B38C5D}">
      <dgm:prSet phldrT="[文本]"/>
      <dgm:spPr/>
      <dgm:t>
        <a:bodyPr/>
        <a:lstStyle/>
        <a:p>
          <a:r>
            <a:rPr lang="zh-CN" altLang="en-US" b="1" dirty="0" smtClean="0">
              <a:latin typeface="微软雅黑" pitchFamily="34" charset="-122"/>
              <a:ea typeface="微软雅黑" pitchFamily="34" charset="-122"/>
            </a:rPr>
            <a:t>第三部分</a:t>
          </a:r>
          <a:endParaRPr lang="zh-CN" altLang="en-US" b="1" dirty="0">
            <a:latin typeface="微软雅黑" pitchFamily="34" charset="-122"/>
            <a:ea typeface="微软雅黑" pitchFamily="34" charset="-122"/>
          </a:endParaRPr>
        </a:p>
      </dgm:t>
    </dgm:pt>
    <dgm:pt modelId="{A67CDE3B-6CA0-4F16-96A8-F056B8DC652D}" type="parTrans" cxnId="{0F11CE88-7468-4DA6-BFE0-CE3A60070967}">
      <dgm:prSet/>
      <dgm:spPr/>
      <dgm:t>
        <a:bodyPr/>
        <a:lstStyle/>
        <a:p>
          <a:endParaRPr lang="zh-CN" altLang="en-US"/>
        </a:p>
      </dgm:t>
    </dgm:pt>
    <dgm:pt modelId="{CD308D13-D266-48FD-AC51-F535B6B2835D}" type="sibTrans" cxnId="{0F11CE88-7468-4DA6-BFE0-CE3A60070967}">
      <dgm:prSet/>
      <dgm:spPr/>
      <dgm:t>
        <a:bodyPr/>
        <a:lstStyle/>
        <a:p>
          <a:endParaRPr lang="zh-CN" altLang="en-US"/>
        </a:p>
      </dgm:t>
    </dgm:pt>
    <dgm:pt modelId="{6D7B5CC9-1051-433F-A40C-F988BED9C1E0}">
      <dgm:prSet phldrT="[文本]"/>
      <dgm:spPr/>
      <dgm:t>
        <a:bodyPr/>
        <a:lstStyle/>
        <a:p>
          <a:r>
            <a:rPr lang="zh-CN" altLang="en-US" b="1" dirty="0" smtClean="0"/>
            <a:t>活体内靶向能力进一步证明。</a:t>
          </a:r>
          <a:endParaRPr lang="zh-CN" altLang="en-US" b="1" dirty="0"/>
        </a:p>
      </dgm:t>
    </dgm:pt>
    <dgm:pt modelId="{3D209600-E297-4C4C-A9A1-6C4E486E6D4B}" type="parTrans" cxnId="{138744BE-6219-4809-A903-5B3742EC89CB}">
      <dgm:prSet/>
      <dgm:spPr/>
      <dgm:t>
        <a:bodyPr/>
        <a:lstStyle/>
        <a:p>
          <a:endParaRPr lang="zh-CN" altLang="en-US"/>
        </a:p>
      </dgm:t>
    </dgm:pt>
    <dgm:pt modelId="{EC6210C0-9D5D-4C72-B315-A3C6B66AD62C}" type="sibTrans" cxnId="{138744BE-6219-4809-A903-5B3742EC89CB}">
      <dgm:prSet/>
      <dgm:spPr/>
      <dgm:t>
        <a:bodyPr/>
        <a:lstStyle/>
        <a:p>
          <a:endParaRPr lang="zh-CN" altLang="en-US"/>
        </a:p>
      </dgm:t>
    </dgm:pt>
    <dgm:pt modelId="{2EE3F742-A4C8-4113-A15D-FE2C8F040A9B}">
      <dgm:prSet phldrT="[文本]"/>
      <dgm:spPr/>
      <dgm:t>
        <a:bodyPr/>
        <a:lstStyle/>
        <a:p>
          <a:r>
            <a:rPr lang="zh-CN" altLang="en-US" b="1" dirty="0" smtClean="0"/>
            <a:t>活体内</a:t>
          </a:r>
          <a:r>
            <a:rPr lang="zh-CN" altLang="en-US" b="1" dirty="0" smtClean="0"/>
            <a:t>微波增敏治疗效果的探索。</a:t>
          </a:r>
          <a:endParaRPr lang="zh-CN" altLang="en-US" b="1" dirty="0"/>
        </a:p>
      </dgm:t>
    </dgm:pt>
    <dgm:pt modelId="{4BEBBA0D-13DA-4BD4-9977-3D122109F74D}" type="parTrans" cxnId="{B7779562-D502-4310-97A3-B4E626733F73}">
      <dgm:prSet/>
      <dgm:spPr/>
      <dgm:t>
        <a:bodyPr/>
        <a:lstStyle/>
        <a:p>
          <a:endParaRPr lang="zh-CN" altLang="en-US"/>
        </a:p>
      </dgm:t>
    </dgm:pt>
    <dgm:pt modelId="{C2DD2CAB-DD4B-4DF0-A08F-3ED4F59A3A70}" type="sibTrans" cxnId="{B7779562-D502-4310-97A3-B4E626733F73}">
      <dgm:prSet/>
      <dgm:spPr/>
      <dgm:t>
        <a:bodyPr/>
        <a:lstStyle/>
        <a:p>
          <a:endParaRPr lang="zh-CN" altLang="en-US"/>
        </a:p>
      </dgm:t>
    </dgm:pt>
    <dgm:pt modelId="{F103BB99-4402-4C18-B5FC-ED26A7FBC3C8}" type="pres">
      <dgm:prSet presAssocID="{62C02B8D-F2DD-4A97-86A1-8FD4698F3608}" presName="linearFlow" presStyleCnt="0">
        <dgm:presLayoutVars>
          <dgm:dir/>
          <dgm:animLvl val="lvl"/>
          <dgm:resizeHandles val="exact"/>
        </dgm:presLayoutVars>
      </dgm:prSet>
      <dgm:spPr/>
      <dgm:t>
        <a:bodyPr/>
        <a:lstStyle/>
        <a:p>
          <a:endParaRPr lang="zh-CN" altLang="en-US"/>
        </a:p>
      </dgm:t>
    </dgm:pt>
    <dgm:pt modelId="{51D587A5-3EB7-4737-BA69-9C876C5FD7A1}" type="pres">
      <dgm:prSet presAssocID="{8642B18D-80D6-4A30-9DE1-AFDE766C1D1B}" presName="composite" presStyleCnt="0"/>
      <dgm:spPr/>
    </dgm:pt>
    <dgm:pt modelId="{E4F58929-21E3-4436-A1C9-A08B262BEB04}" type="pres">
      <dgm:prSet presAssocID="{8642B18D-80D6-4A30-9DE1-AFDE766C1D1B}" presName="parentText" presStyleLbl="alignNode1" presStyleIdx="0" presStyleCnt="3">
        <dgm:presLayoutVars>
          <dgm:chMax val="1"/>
          <dgm:bulletEnabled val="1"/>
        </dgm:presLayoutVars>
      </dgm:prSet>
      <dgm:spPr/>
      <dgm:t>
        <a:bodyPr/>
        <a:lstStyle/>
        <a:p>
          <a:endParaRPr lang="zh-CN" altLang="en-US"/>
        </a:p>
      </dgm:t>
    </dgm:pt>
    <dgm:pt modelId="{BB330728-FB7A-4951-80F0-89B6228E06DB}" type="pres">
      <dgm:prSet presAssocID="{8642B18D-80D6-4A30-9DE1-AFDE766C1D1B}" presName="descendantText" presStyleLbl="alignAcc1" presStyleIdx="0" presStyleCnt="3">
        <dgm:presLayoutVars>
          <dgm:bulletEnabled val="1"/>
        </dgm:presLayoutVars>
      </dgm:prSet>
      <dgm:spPr/>
      <dgm:t>
        <a:bodyPr/>
        <a:lstStyle/>
        <a:p>
          <a:endParaRPr lang="zh-CN" altLang="en-US"/>
        </a:p>
      </dgm:t>
    </dgm:pt>
    <dgm:pt modelId="{7C9B07AE-6E63-4320-8D13-6A4D23BF5971}" type="pres">
      <dgm:prSet presAssocID="{91CA7577-F623-4E35-88AB-A24F4FAF9115}" presName="sp" presStyleCnt="0"/>
      <dgm:spPr/>
    </dgm:pt>
    <dgm:pt modelId="{8A58C1E8-4260-4706-81EC-71242D7895E4}" type="pres">
      <dgm:prSet presAssocID="{1B5A2BD9-92B4-40F3-92CE-6D486913E9F9}" presName="composite" presStyleCnt="0"/>
      <dgm:spPr/>
    </dgm:pt>
    <dgm:pt modelId="{C60A34B1-C30A-47E6-A0DD-A1A51FC02DAD}" type="pres">
      <dgm:prSet presAssocID="{1B5A2BD9-92B4-40F3-92CE-6D486913E9F9}" presName="parentText" presStyleLbl="alignNode1" presStyleIdx="1" presStyleCnt="3">
        <dgm:presLayoutVars>
          <dgm:chMax val="1"/>
          <dgm:bulletEnabled val="1"/>
        </dgm:presLayoutVars>
      </dgm:prSet>
      <dgm:spPr/>
      <dgm:t>
        <a:bodyPr/>
        <a:lstStyle/>
        <a:p>
          <a:endParaRPr lang="zh-CN" altLang="en-US"/>
        </a:p>
      </dgm:t>
    </dgm:pt>
    <dgm:pt modelId="{C303A99E-D24C-4979-80E9-45746C213584}" type="pres">
      <dgm:prSet presAssocID="{1B5A2BD9-92B4-40F3-92CE-6D486913E9F9}" presName="descendantText" presStyleLbl="alignAcc1" presStyleIdx="1" presStyleCnt="3">
        <dgm:presLayoutVars>
          <dgm:bulletEnabled val="1"/>
        </dgm:presLayoutVars>
      </dgm:prSet>
      <dgm:spPr/>
      <dgm:t>
        <a:bodyPr/>
        <a:lstStyle/>
        <a:p>
          <a:endParaRPr lang="zh-CN" altLang="en-US"/>
        </a:p>
      </dgm:t>
    </dgm:pt>
    <dgm:pt modelId="{8BF01C9E-458F-4298-BCEC-6C0190C59675}" type="pres">
      <dgm:prSet presAssocID="{111D4372-0167-40E6-8875-F85FDA5FE97F}" presName="sp" presStyleCnt="0"/>
      <dgm:spPr/>
    </dgm:pt>
    <dgm:pt modelId="{677C8F57-FF6E-4D0B-9E75-3431BBBD9BDC}" type="pres">
      <dgm:prSet presAssocID="{8F4A66EE-DD55-4F3E-90FF-9EC130B38C5D}" presName="composite" presStyleCnt="0"/>
      <dgm:spPr/>
    </dgm:pt>
    <dgm:pt modelId="{A77E607C-D510-4F95-A373-C27B3977EA75}" type="pres">
      <dgm:prSet presAssocID="{8F4A66EE-DD55-4F3E-90FF-9EC130B38C5D}" presName="parentText" presStyleLbl="alignNode1" presStyleIdx="2" presStyleCnt="3">
        <dgm:presLayoutVars>
          <dgm:chMax val="1"/>
          <dgm:bulletEnabled val="1"/>
        </dgm:presLayoutVars>
      </dgm:prSet>
      <dgm:spPr/>
      <dgm:t>
        <a:bodyPr/>
        <a:lstStyle/>
        <a:p>
          <a:endParaRPr lang="zh-CN" altLang="en-US"/>
        </a:p>
      </dgm:t>
    </dgm:pt>
    <dgm:pt modelId="{1AE0DE64-90DA-4408-B48D-E27E507FC227}" type="pres">
      <dgm:prSet presAssocID="{8F4A66EE-DD55-4F3E-90FF-9EC130B38C5D}" presName="descendantText" presStyleLbl="alignAcc1" presStyleIdx="2" presStyleCnt="3">
        <dgm:presLayoutVars>
          <dgm:bulletEnabled val="1"/>
        </dgm:presLayoutVars>
      </dgm:prSet>
      <dgm:spPr/>
      <dgm:t>
        <a:bodyPr/>
        <a:lstStyle/>
        <a:p>
          <a:endParaRPr lang="zh-CN" altLang="en-US"/>
        </a:p>
      </dgm:t>
    </dgm:pt>
  </dgm:ptLst>
  <dgm:cxnLst>
    <dgm:cxn modelId="{DA86021B-1C1F-4DCD-8884-A436DFF52C67}" srcId="{1B5A2BD9-92B4-40F3-92CE-6D486913E9F9}" destId="{FA4E38E0-D4F2-4D07-9988-95A7BB83AF96}" srcOrd="0" destOrd="0" parTransId="{EA75099E-FEC1-4C1E-BAEE-371CF2589B6B}" sibTransId="{C697C248-A090-4DE5-8633-5EC6605D7115}"/>
    <dgm:cxn modelId="{F8AE920E-D582-4208-8216-29D4AAAD2163}" type="presOf" srcId="{FA4E38E0-D4F2-4D07-9988-95A7BB83AF96}" destId="{C303A99E-D24C-4979-80E9-45746C213584}" srcOrd="0" destOrd="0" presId="urn:microsoft.com/office/officeart/2005/8/layout/chevron2"/>
    <dgm:cxn modelId="{B7779562-D502-4310-97A3-B4E626733F73}" srcId="{8F4A66EE-DD55-4F3E-90FF-9EC130B38C5D}" destId="{2EE3F742-A4C8-4113-A15D-FE2C8F040A9B}" srcOrd="1" destOrd="0" parTransId="{4BEBBA0D-13DA-4BD4-9977-3D122109F74D}" sibTransId="{C2DD2CAB-DD4B-4DF0-A08F-3ED4F59A3A70}"/>
    <dgm:cxn modelId="{FA1C9C3D-F6D1-48C4-B931-E1662FAB925E}" type="presOf" srcId="{2EE3F742-A4C8-4113-A15D-FE2C8F040A9B}" destId="{1AE0DE64-90DA-4408-B48D-E27E507FC227}" srcOrd="0" destOrd="1" presId="urn:microsoft.com/office/officeart/2005/8/layout/chevron2"/>
    <dgm:cxn modelId="{95FAF6B9-E7CD-423E-AC7B-504056E74EC8}" srcId="{8642B18D-80D6-4A30-9DE1-AFDE766C1D1B}" destId="{82C19289-2364-4265-A4B4-21C4CFD4A877}" srcOrd="1" destOrd="0" parTransId="{BA033993-124B-4923-BB11-21487F6B2831}" sibTransId="{4D55D74B-AA1D-49AC-BD51-732F6A3E0250}"/>
    <dgm:cxn modelId="{D8D5BE34-B28B-4FB9-AA47-4841C5FD20A5}" type="presOf" srcId="{42A430A4-A94F-4E44-9AAA-2DEF9CA83001}" destId="{BB330728-FB7A-4951-80F0-89B6228E06DB}" srcOrd="0" destOrd="0" presId="urn:microsoft.com/office/officeart/2005/8/layout/chevron2"/>
    <dgm:cxn modelId="{3A2C6A97-625E-44F2-9616-4D7A7BE20A75}" type="presOf" srcId="{82C19289-2364-4265-A4B4-21C4CFD4A877}" destId="{BB330728-FB7A-4951-80F0-89B6228E06DB}" srcOrd="0" destOrd="1" presId="urn:microsoft.com/office/officeart/2005/8/layout/chevron2"/>
    <dgm:cxn modelId="{A98C9C7E-5BB6-4F7C-96B4-75D8B87A3F8C}" type="presOf" srcId="{8F4A66EE-DD55-4F3E-90FF-9EC130B38C5D}" destId="{A77E607C-D510-4F95-A373-C27B3977EA75}" srcOrd="0" destOrd="0" presId="urn:microsoft.com/office/officeart/2005/8/layout/chevron2"/>
    <dgm:cxn modelId="{EBBF83D0-ED81-4196-9A46-529068C0B81F}" type="presOf" srcId="{1EE712B3-C89D-4FED-A99E-B6C97767D6CF}" destId="{C303A99E-D24C-4979-80E9-45746C213584}" srcOrd="0" destOrd="1" presId="urn:microsoft.com/office/officeart/2005/8/layout/chevron2"/>
    <dgm:cxn modelId="{9D217417-BB43-4882-9AD8-CC8A57A373B5}" srcId="{1B5A2BD9-92B4-40F3-92CE-6D486913E9F9}" destId="{1EE712B3-C89D-4FED-A99E-B6C97767D6CF}" srcOrd="1" destOrd="0" parTransId="{737A9A73-5507-4D51-B382-A0C3F490C23C}" sibTransId="{DBBFF0B9-A10D-48E1-806E-B216E184E8A2}"/>
    <dgm:cxn modelId="{641A70F6-2AEC-4A43-8DEA-293A4E706C8D}" type="presOf" srcId="{62C02B8D-F2DD-4A97-86A1-8FD4698F3608}" destId="{F103BB99-4402-4C18-B5FC-ED26A7FBC3C8}" srcOrd="0" destOrd="0" presId="urn:microsoft.com/office/officeart/2005/8/layout/chevron2"/>
    <dgm:cxn modelId="{F296D01F-0806-4F0D-AE4C-B37DA05398BC}" srcId="{62C02B8D-F2DD-4A97-86A1-8FD4698F3608}" destId="{8642B18D-80D6-4A30-9DE1-AFDE766C1D1B}" srcOrd="0" destOrd="0" parTransId="{43B29A37-29B3-4CDE-8843-EFE7A3269E0A}" sibTransId="{91CA7577-F623-4E35-88AB-A24F4FAF9115}"/>
    <dgm:cxn modelId="{064E0AEE-7D50-4578-B753-1C9F54BE4EEC}" type="presOf" srcId="{1B5A2BD9-92B4-40F3-92CE-6D486913E9F9}" destId="{C60A34B1-C30A-47E6-A0DD-A1A51FC02DAD}" srcOrd="0" destOrd="0" presId="urn:microsoft.com/office/officeart/2005/8/layout/chevron2"/>
    <dgm:cxn modelId="{E8D649E4-E5AE-4DE3-90B4-B4DAF9402595}" type="presOf" srcId="{8642B18D-80D6-4A30-9DE1-AFDE766C1D1B}" destId="{E4F58929-21E3-4436-A1C9-A08B262BEB04}" srcOrd="0" destOrd="0" presId="urn:microsoft.com/office/officeart/2005/8/layout/chevron2"/>
    <dgm:cxn modelId="{6491073C-8C3F-4497-AEEB-6DE456636BDE}" type="presOf" srcId="{6D7B5CC9-1051-433F-A40C-F988BED9C1E0}" destId="{1AE0DE64-90DA-4408-B48D-E27E507FC227}" srcOrd="0" destOrd="0" presId="urn:microsoft.com/office/officeart/2005/8/layout/chevron2"/>
    <dgm:cxn modelId="{0F11CE88-7468-4DA6-BFE0-CE3A60070967}" srcId="{62C02B8D-F2DD-4A97-86A1-8FD4698F3608}" destId="{8F4A66EE-DD55-4F3E-90FF-9EC130B38C5D}" srcOrd="2" destOrd="0" parTransId="{A67CDE3B-6CA0-4F16-96A8-F056B8DC652D}" sibTransId="{CD308D13-D266-48FD-AC51-F535B6B2835D}"/>
    <dgm:cxn modelId="{138744BE-6219-4809-A903-5B3742EC89CB}" srcId="{8F4A66EE-DD55-4F3E-90FF-9EC130B38C5D}" destId="{6D7B5CC9-1051-433F-A40C-F988BED9C1E0}" srcOrd="0" destOrd="0" parTransId="{3D209600-E297-4C4C-A9A1-6C4E486E6D4B}" sibTransId="{EC6210C0-9D5D-4C72-B315-A3C6B66AD62C}"/>
    <dgm:cxn modelId="{E79CD6FB-85CA-42F9-813D-E3AB4AD67002}" srcId="{62C02B8D-F2DD-4A97-86A1-8FD4698F3608}" destId="{1B5A2BD9-92B4-40F3-92CE-6D486913E9F9}" srcOrd="1" destOrd="0" parTransId="{B992E5D3-B7C7-4B14-827C-0FF782604ED0}" sibTransId="{111D4372-0167-40E6-8875-F85FDA5FE97F}"/>
    <dgm:cxn modelId="{6504B730-8EF2-49DB-AB89-522467C2AD7F}" srcId="{8642B18D-80D6-4A30-9DE1-AFDE766C1D1B}" destId="{42A430A4-A94F-4E44-9AAA-2DEF9CA83001}" srcOrd="0" destOrd="0" parTransId="{581B5A50-5D65-40E2-885A-2724BDE5A058}" sibTransId="{D3DD8EAD-DBC1-4C1C-B64B-D07FB723D9FF}"/>
    <dgm:cxn modelId="{B1B08100-D223-4D5A-968E-5F1AF5840B8B}" type="presParOf" srcId="{F103BB99-4402-4C18-B5FC-ED26A7FBC3C8}" destId="{51D587A5-3EB7-4737-BA69-9C876C5FD7A1}" srcOrd="0" destOrd="0" presId="urn:microsoft.com/office/officeart/2005/8/layout/chevron2"/>
    <dgm:cxn modelId="{DBC00E06-CDCD-4453-B9CA-5C834AEB4A32}" type="presParOf" srcId="{51D587A5-3EB7-4737-BA69-9C876C5FD7A1}" destId="{E4F58929-21E3-4436-A1C9-A08B262BEB04}" srcOrd="0" destOrd="0" presId="urn:microsoft.com/office/officeart/2005/8/layout/chevron2"/>
    <dgm:cxn modelId="{66FF7175-6BA6-4F59-8119-10B770D02BF9}" type="presParOf" srcId="{51D587A5-3EB7-4737-BA69-9C876C5FD7A1}" destId="{BB330728-FB7A-4951-80F0-89B6228E06DB}" srcOrd="1" destOrd="0" presId="urn:microsoft.com/office/officeart/2005/8/layout/chevron2"/>
    <dgm:cxn modelId="{C6799F3E-99D4-410D-8C9D-74444AC059C2}" type="presParOf" srcId="{F103BB99-4402-4C18-B5FC-ED26A7FBC3C8}" destId="{7C9B07AE-6E63-4320-8D13-6A4D23BF5971}" srcOrd="1" destOrd="0" presId="urn:microsoft.com/office/officeart/2005/8/layout/chevron2"/>
    <dgm:cxn modelId="{E1DB30D0-1CC2-46FC-B3B7-786EE317E7EE}" type="presParOf" srcId="{F103BB99-4402-4C18-B5FC-ED26A7FBC3C8}" destId="{8A58C1E8-4260-4706-81EC-71242D7895E4}" srcOrd="2" destOrd="0" presId="urn:microsoft.com/office/officeart/2005/8/layout/chevron2"/>
    <dgm:cxn modelId="{927C8AEA-8252-4B5E-AB8E-303C0DA79F89}" type="presParOf" srcId="{8A58C1E8-4260-4706-81EC-71242D7895E4}" destId="{C60A34B1-C30A-47E6-A0DD-A1A51FC02DAD}" srcOrd="0" destOrd="0" presId="urn:microsoft.com/office/officeart/2005/8/layout/chevron2"/>
    <dgm:cxn modelId="{D0AF6E65-EE25-4193-B234-915BCA5D2989}" type="presParOf" srcId="{8A58C1E8-4260-4706-81EC-71242D7895E4}" destId="{C303A99E-D24C-4979-80E9-45746C213584}" srcOrd="1" destOrd="0" presId="urn:microsoft.com/office/officeart/2005/8/layout/chevron2"/>
    <dgm:cxn modelId="{6912EA02-D59C-49E4-87D8-E419971DC24A}" type="presParOf" srcId="{F103BB99-4402-4C18-B5FC-ED26A7FBC3C8}" destId="{8BF01C9E-458F-4298-BCEC-6C0190C59675}" srcOrd="3" destOrd="0" presId="urn:microsoft.com/office/officeart/2005/8/layout/chevron2"/>
    <dgm:cxn modelId="{006079E5-848F-4E76-BA8E-6EAE38A4B779}" type="presParOf" srcId="{F103BB99-4402-4C18-B5FC-ED26A7FBC3C8}" destId="{677C8F57-FF6E-4D0B-9E75-3431BBBD9BDC}" srcOrd="4" destOrd="0" presId="urn:microsoft.com/office/officeart/2005/8/layout/chevron2"/>
    <dgm:cxn modelId="{C8E09E4D-9A21-4F98-B9EB-A1D5F89AE6E1}" type="presParOf" srcId="{677C8F57-FF6E-4D0B-9E75-3431BBBD9BDC}" destId="{A77E607C-D510-4F95-A373-C27B3977EA75}" srcOrd="0" destOrd="0" presId="urn:microsoft.com/office/officeart/2005/8/layout/chevron2"/>
    <dgm:cxn modelId="{85CA4F0A-AA2B-4D5A-8934-F107C02ED413}" type="presParOf" srcId="{677C8F57-FF6E-4D0B-9E75-3431BBBD9BDC}" destId="{1AE0DE64-90DA-4408-B48D-E27E507FC227}" srcOrd="1" destOrd="0" presId="urn:microsoft.com/office/officeart/2005/8/layout/chevron2"/>
  </dgm:cxnLst>
  <dgm:bg/>
  <dgm:whole/>
</dgm:dataModel>
</file>

<file path=ppt/diagrams/data2.xml><?xml version="1.0" encoding="utf-8"?>
<dgm:dataModel xmlns:dgm="http://schemas.openxmlformats.org/drawingml/2006/diagram" xmlns:a="http://schemas.openxmlformats.org/drawingml/2006/main">
  <dgm:ptLst>
    <dgm:pt modelId="{DBC64D55-1DD4-4F62-B42F-8F1063DEE7B5}"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FFC270EB-5B09-4E42-A899-1D1E2FB407DB}">
      <dgm:prSet phldrT="[文本]"/>
      <dgm:spPr/>
      <dgm:t>
        <a:bodyPr/>
        <a:lstStyle/>
        <a:p>
          <a:r>
            <a:rPr lang="zh-CN" altLang="en-US" b="1" dirty="0" smtClean="0">
              <a:latin typeface="+mn-ea"/>
              <a:ea typeface="+mn-ea"/>
            </a:rPr>
            <a:t>人肝癌细胞系</a:t>
          </a:r>
          <a:r>
            <a:rPr lang="en-US" altLang="zh-CN" b="1" dirty="0" smtClean="0">
              <a:latin typeface="+mn-ea"/>
              <a:ea typeface="+mn-ea"/>
            </a:rPr>
            <a:t>HepG2</a:t>
          </a:r>
          <a:endParaRPr lang="zh-CN" altLang="en-US" b="1" dirty="0">
            <a:latin typeface="+mn-ea"/>
            <a:ea typeface="+mn-ea"/>
          </a:endParaRPr>
        </a:p>
      </dgm:t>
    </dgm:pt>
    <dgm:pt modelId="{8C7A8582-DBF2-49B0-91B5-C5A2307505B1}" type="parTrans" cxnId="{33E70DAC-615A-4468-838B-70CC0A4EBBA3}">
      <dgm:prSet/>
      <dgm:spPr/>
      <dgm:t>
        <a:bodyPr/>
        <a:lstStyle/>
        <a:p>
          <a:endParaRPr lang="zh-CN" altLang="en-US"/>
        </a:p>
      </dgm:t>
    </dgm:pt>
    <dgm:pt modelId="{D9D2126A-654D-4BD1-B542-94EFD16A146E}" type="sibTrans" cxnId="{33E70DAC-615A-4468-838B-70CC0A4EBBA3}">
      <dgm:prSet/>
      <dgm:spPr/>
      <dgm:t>
        <a:bodyPr/>
        <a:lstStyle/>
        <a:p>
          <a:endParaRPr lang="zh-CN" altLang="en-US"/>
        </a:p>
      </dgm:t>
    </dgm:pt>
    <dgm:pt modelId="{B7C42CF2-7DCC-41AA-83F3-630B287021DF}">
      <dgm:prSet phldrT="[文本]"/>
      <dgm:spPr/>
      <dgm:t>
        <a:bodyPr/>
        <a:lstStyle/>
        <a:p>
          <a:r>
            <a:rPr lang="en-US" altLang="zh-CN" b="1" dirty="0" smtClean="0">
              <a:latin typeface="+mn-ea"/>
              <a:ea typeface="+mn-ea"/>
            </a:rPr>
            <a:t>CCK-8</a:t>
          </a:r>
          <a:endParaRPr lang="zh-CN" altLang="en-US" b="1" dirty="0">
            <a:latin typeface="+mn-ea"/>
            <a:ea typeface="+mn-ea"/>
          </a:endParaRPr>
        </a:p>
      </dgm:t>
    </dgm:pt>
    <dgm:pt modelId="{CBEFAEA6-B411-429D-871A-1D5A9C2FB3DC}" type="parTrans" cxnId="{CD35B572-CD35-4FCA-BF67-283A378A0C58}">
      <dgm:prSet/>
      <dgm:spPr/>
      <dgm:t>
        <a:bodyPr/>
        <a:lstStyle/>
        <a:p>
          <a:endParaRPr lang="zh-CN" altLang="en-US" b="1">
            <a:latin typeface="+mn-ea"/>
            <a:ea typeface="+mn-ea"/>
          </a:endParaRPr>
        </a:p>
      </dgm:t>
    </dgm:pt>
    <dgm:pt modelId="{8A7231F3-99C1-40AA-A180-FC3FA4A92DA7}" type="sibTrans" cxnId="{CD35B572-CD35-4FCA-BF67-283A378A0C58}">
      <dgm:prSet/>
      <dgm:spPr/>
      <dgm:t>
        <a:bodyPr/>
        <a:lstStyle/>
        <a:p>
          <a:endParaRPr lang="zh-CN" altLang="en-US"/>
        </a:p>
      </dgm:t>
    </dgm:pt>
    <dgm:pt modelId="{202E268F-E82B-4B02-B9C1-1235B9D37A07}">
      <dgm:prSet phldrT="[文本]"/>
      <dgm:spPr/>
      <dgm:t>
        <a:bodyPr/>
        <a:lstStyle/>
        <a:p>
          <a:r>
            <a:rPr lang="en-US" altLang="zh-CN" b="1" dirty="0" smtClean="0">
              <a:latin typeface="+mn-ea"/>
              <a:ea typeface="+mn-ea"/>
            </a:rPr>
            <a:t>MZCNs</a:t>
          </a:r>
          <a:r>
            <a:rPr lang="zh-CN" altLang="en-US" b="1" dirty="0" smtClean="0">
              <a:latin typeface="+mn-ea"/>
              <a:ea typeface="+mn-ea"/>
            </a:rPr>
            <a:t>的细胞毒性</a:t>
          </a:r>
          <a:endParaRPr lang="zh-CN" altLang="en-US" b="1" dirty="0">
            <a:latin typeface="+mn-ea"/>
            <a:ea typeface="+mn-ea"/>
          </a:endParaRPr>
        </a:p>
      </dgm:t>
    </dgm:pt>
    <dgm:pt modelId="{3E894A70-C098-4334-99F3-580A482DDD6E}" type="parTrans" cxnId="{3D2E3212-5583-4983-B4D0-F8AE5E6AD356}">
      <dgm:prSet/>
      <dgm:spPr/>
      <dgm:t>
        <a:bodyPr/>
        <a:lstStyle/>
        <a:p>
          <a:endParaRPr lang="zh-CN" altLang="en-US" b="1">
            <a:latin typeface="+mn-ea"/>
            <a:ea typeface="+mn-ea"/>
          </a:endParaRPr>
        </a:p>
      </dgm:t>
    </dgm:pt>
    <dgm:pt modelId="{5D12BDD5-8243-4BD8-BC9E-DF14137C56F4}" type="sibTrans" cxnId="{3D2E3212-5583-4983-B4D0-F8AE5E6AD356}">
      <dgm:prSet/>
      <dgm:spPr/>
      <dgm:t>
        <a:bodyPr/>
        <a:lstStyle/>
        <a:p>
          <a:endParaRPr lang="zh-CN" altLang="en-US"/>
        </a:p>
      </dgm:t>
    </dgm:pt>
    <dgm:pt modelId="{C1C0D7A8-E27F-4519-9313-F524B12EC2F9}">
      <dgm:prSet phldrT="[文本]"/>
      <dgm:spPr/>
      <dgm:t>
        <a:bodyPr/>
        <a:lstStyle/>
        <a:p>
          <a:r>
            <a:rPr lang="zh-CN" altLang="en-US" b="1" dirty="0" smtClean="0">
              <a:latin typeface="+mn-ea"/>
              <a:ea typeface="+mn-ea"/>
            </a:rPr>
            <a:t>热红外成像</a:t>
          </a:r>
          <a:endParaRPr lang="zh-CN" altLang="en-US" b="1" dirty="0">
            <a:latin typeface="+mn-ea"/>
            <a:ea typeface="+mn-ea"/>
          </a:endParaRPr>
        </a:p>
      </dgm:t>
    </dgm:pt>
    <dgm:pt modelId="{15721B57-23F6-4736-9642-4DF7605651ED}" type="parTrans" cxnId="{51BD6FDA-2F91-4085-9333-A972DECC8FA3}">
      <dgm:prSet/>
      <dgm:spPr/>
      <dgm:t>
        <a:bodyPr/>
        <a:lstStyle/>
        <a:p>
          <a:endParaRPr lang="zh-CN" altLang="en-US" b="1">
            <a:latin typeface="+mn-ea"/>
            <a:ea typeface="+mn-ea"/>
          </a:endParaRPr>
        </a:p>
      </dgm:t>
    </dgm:pt>
    <dgm:pt modelId="{1D79AC9F-4F7C-480F-A10A-1B4F02E878E3}" type="sibTrans" cxnId="{51BD6FDA-2F91-4085-9333-A972DECC8FA3}">
      <dgm:prSet/>
      <dgm:spPr/>
      <dgm:t>
        <a:bodyPr/>
        <a:lstStyle/>
        <a:p>
          <a:endParaRPr lang="zh-CN" altLang="en-US"/>
        </a:p>
      </dgm:t>
    </dgm:pt>
    <dgm:pt modelId="{04BD51E3-63D3-4F67-A1C5-F62574BA1C65}">
      <dgm:prSet phldrT="[文本]"/>
      <dgm:spPr/>
      <dgm:t>
        <a:bodyPr/>
        <a:lstStyle/>
        <a:p>
          <a:r>
            <a:rPr lang="zh-CN" altLang="en-US" b="1" dirty="0" smtClean="0">
              <a:latin typeface="+mn-ea"/>
              <a:ea typeface="+mn-ea"/>
            </a:rPr>
            <a:t>细胞微波升温</a:t>
          </a:r>
          <a:endParaRPr lang="zh-CN" altLang="en-US" b="1" dirty="0">
            <a:latin typeface="+mn-ea"/>
            <a:ea typeface="+mn-ea"/>
          </a:endParaRPr>
        </a:p>
      </dgm:t>
    </dgm:pt>
    <dgm:pt modelId="{020B27B6-8C3D-4EF2-A915-7CF58A4F89DD}" type="parTrans" cxnId="{D4918C13-6394-42C1-AC54-23E1ADBBF3F3}">
      <dgm:prSet/>
      <dgm:spPr/>
      <dgm:t>
        <a:bodyPr/>
        <a:lstStyle/>
        <a:p>
          <a:endParaRPr lang="zh-CN" altLang="en-US" b="1">
            <a:latin typeface="+mn-ea"/>
            <a:ea typeface="+mn-ea"/>
          </a:endParaRPr>
        </a:p>
      </dgm:t>
    </dgm:pt>
    <dgm:pt modelId="{DDD92AA2-70D2-496C-A1AB-4FAB28C24FB3}" type="sibTrans" cxnId="{D4918C13-6394-42C1-AC54-23E1ADBBF3F3}">
      <dgm:prSet/>
      <dgm:spPr/>
      <dgm:t>
        <a:bodyPr/>
        <a:lstStyle/>
        <a:p>
          <a:endParaRPr lang="zh-CN" altLang="en-US"/>
        </a:p>
      </dgm:t>
    </dgm:pt>
    <dgm:pt modelId="{AA13EABB-B033-4DDC-94EC-3BD058C8052D}">
      <dgm:prSet/>
      <dgm:spPr/>
      <dgm:t>
        <a:bodyPr/>
        <a:lstStyle/>
        <a:p>
          <a:r>
            <a:rPr lang="zh-CN" altLang="en-US" b="1" dirty="0" smtClean="0">
              <a:latin typeface="+mn-ea"/>
              <a:ea typeface="+mn-ea"/>
            </a:rPr>
            <a:t>荧光共定位</a:t>
          </a:r>
          <a:endParaRPr lang="zh-CN" altLang="en-US" b="1" dirty="0">
            <a:latin typeface="+mn-ea"/>
            <a:ea typeface="+mn-ea"/>
          </a:endParaRPr>
        </a:p>
      </dgm:t>
    </dgm:pt>
    <dgm:pt modelId="{D416CAD4-4D45-4A92-93AC-8EDB8C190F87}" type="parTrans" cxnId="{865431DF-BA94-4666-93BE-4919F8EDF6A6}">
      <dgm:prSet/>
      <dgm:spPr/>
      <dgm:t>
        <a:bodyPr/>
        <a:lstStyle/>
        <a:p>
          <a:endParaRPr lang="zh-CN" altLang="en-US" b="1">
            <a:latin typeface="+mn-ea"/>
            <a:ea typeface="+mn-ea"/>
          </a:endParaRPr>
        </a:p>
      </dgm:t>
    </dgm:pt>
    <dgm:pt modelId="{1CFB4801-919A-4DB7-9FB2-45829DEF9BB0}" type="sibTrans" cxnId="{865431DF-BA94-4666-93BE-4919F8EDF6A6}">
      <dgm:prSet/>
      <dgm:spPr/>
      <dgm:t>
        <a:bodyPr/>
        <a:lstStyle/>
        <a:p>
          <a:endParaRPr lang="zh-CN" altLang="en-US"/>
        </a:p>
      </dgm:t>
    </dgm:pt>
    <dgm:pt modelId="{2476CAFE-D60C-45A1-B877-86C9AF08F303}">
      <dgm:prSet/>
      <dgm:spPr/>
      <dgm:t>
        <a:bodyPr/>
        <a:lstStyle/>
        <a:p>
          <a:r>
            <a:rPr lang="zh-CN" altLang="en-US" b="1" dirty="0" smtClean="0">
              <a:latin typeface="+mn-ea"/>
              <a:ea typeface="+mn-ea"/>
            </a:rPr>
            <a:t>流式细胞术</a:t>
          </a:r>
          <a:endParaRPr lang="zh-CN" altLang="en-US" b="1" dirty="0">
            <a:latin typeface="+mn-ea"/>
            <a:ea typeface="+mn-ea"/>
          </a:endParaRPr>
        </a:p>
      </dgm:t>
    </dgm:pt>
    <dgm:pt modelId="{C971764D-BFD4-44D6-AA90-6CE80785866A}" type="parTrans" cxnId="{7242CB27-14D5-4AFE-AC0F-B5DE54FD3088}">
      <dgm:prSet/>
      <dgm:spPr/>
      <dgm:t>
        <a:bodyPr/>
        <a:lstStyle/>
        <a:p>
          <a:endParaRPr lang="zh-CN" altLang="en-US" b="1">
            <a:latin typeface="+mn-ea"/>
            <a:ea typeface="+mn-ea"/>
          </a:endParaRPr>
        </a:p>
      </dgm:t>
    </dgm:pt>
    <dgm:pt modelId="{9F7E26C9-9ECA-44BA-80A1-EAEB20811564}" type="sibTrans" cxnId="{7242CB27-14D5-4AFE-AC0F-B5DE54FD3088}">
      <dgm:prSet/>
      <dgm:spPr/>
      <dgm:t>
        <a:bodyPr/>
        <a:lstStyle/>
        <a:p>
          <a:endParaRPr lang="zh-CN" altLang="en-US"/>
        </a:p>
      </dgm:t>
    </dgm:pt>
    <dgm:pt modelId="{AE79A14A-7C3C-4905-97E0-F2FE3BF224D4}">
      <dgm:prSet/>
      <dgm:spPr/>
      <dgm:t>
        <a:bodyPr/>
        <a:lstStyle/>
        <a:p>
          <a:r>
            <a:rPr lang="zh-CN" altLang="en-US" b="1" dirty="0" smtClean="0">
              <a:latin typeface="+mn-ea"/>
              <a:ea typeface="+mn-ea"/>
            </a:rPr>
            <a:t>线粒体靶向性</a:t>
          </a:r>
          <a:endParaRPr lang="zh-CN" altLang="en-US" b="1" dirty="0">
            <a:latin typeface="+mn-ea"/>
            <a:ea typeface="+mn-ea"/>
          </a:endParaRPr>
        </a:p>
      </dgm:t>
    </dgm:pt>
    <dgm:pt modelId="{57604C7E-3509-4E2F-A8F1-DF1C4A84B73E}" type="parTrans" cxnId="{934CCE7C-8D77-4D89-9A2B-6BC1F3517A5A}">
      <dgm:prSet/>
      <dgm:spPr/>
      <dgm:t>
        <a:bodyPr/>
        <a:lstStyle/>
        <a:p>
          <a:endParaRPr lang="zh-CN" altLang="en-US" b="1">
            <a:latin typeface="+mn-ea"/>
            <a:ea typeface="+mn-ea"/>
          </a:endParaRPr>
        </a:p>
      </dgm:t>
    </dgm:pt>
    <dgm:pt modelId="{894F0154-BC31-48A6-8316-6444CE5C4860}" type="sibTrans" cxnId="{934CCE7C-8D77-4D89-9A2B-6BC1F3517A5A}">
      <dgm:prSet/>
      <dgm:spPr/>
      <dgm:t>
        <a:bodyPr/>
        <a:lstStyle/>
        <a:p>
          <a:endParaRPr lang="zh-CN" altLang="en-US"/>
        </a:p>
      </dgm:t>
    </dgm:pt>
    <dgm:pt modelId="{69C3E499-22FE-4AD2-9889-81E2A90CB11F}">
      <dgm:prSet/>
      <dgm:spPr/>
      <dgm:t>
        <a:bodyPr/>
        <a:lstStyle/>
        <a:p>
          <a:r>
            <a:rPr lang="zh-CN" altLang="en-US" b="1" dirty="0" smtClean="0">
              <a:latin typeface="+mn-ea"/>
              <a:ea typeface="+mn-ea"/>
            </a:rPr>
            <a:t>微波增敏疗效</a:t>
          </a:r>
          <a:endParaRPr lang="zh-CN" altLang="en-US" b="1" dirty="0">
            <a:latin typeface="+mn-ea"/>
            <a:ea typeface="+mn-ea"/>
          </a:endParaRPr>
        </a:p>
      </dgm:t>
    </dgm:pt>
    <dgm:pt modelId="{B897ACD8-C413-4F2D-AA5B-2A09E4E16C2B}" type="parTrans" cxnId="{B9F8375B-4DC1-4178-A76F-C443672CD7E9}">
      <dgm:prSet/>
      <dgm:spPr/>
      <dgm:t>
        <a:bodyPr/>
        <a:lstStyle/>
        <a:p>
          <a:endParaRPr lang="zh-CN" altLang="en-US" b="1">
            <a:latin typeface="+mn-ea"/>
            <a:ea typeface="+mn-ea"/>
          </a:endParaRPr>
        </a:p>
      </dgm:t>
    </dgm:pt>
    <dgm:pt modelId="{D3A9435E-F9AC-46D3-A670-660CABE06681}" type="sibTrans" cxnId="{B9F8375B-4DC1-4178-A76F-C443672CD7E9}">
      <dgm:prSet/>
      <dgm:spPr/>
      <dgm:t>
        <a:bodyPr/>
        <a:lstStyle/>
        <a:p>
          <a:endParaRPr lang="zh-CN" altLang="en-US"/>
        </a:p>
      </dgm:t>
    </dgm:pt>
    <dgm:pt modelId="{DDE44CC6-9077-4C31-9C72-96C026236E57}" type="pres">
      <dgm:prSet presAssocID="{DBC64D55-1DD4-4F62-B42F-8F1063DEE7B5}" presName="hierChild1" presStyleCnt="0">
        <dgm:presLayoutVars>
          <dgm:chPref val="1"/>
          <dgm:dir/>
          <dgm:animOne val="branch"/>
          <dgm:animLvl val="lvl"/>
          <dgm:resizeHandles/>
        </dgm:presLayoutVars>
      </dgm:prSet>
      <dgm:spPr/>
      <dgm:t>
        <a:bodyPr/>
        <a:lstStyle/>
        <a:p>
          <a:endParaRPr lang="zh-CN" altLang="en-US"/>
        </a:p>
      </dgm:t>
    </dgm:pt>
    <dgm:pt modelId="{45D4BC8F-1037-40A0-90CE-B49D2313F67C}" type="pres">
      <dgm:prSet presAssocID="{FFC270EB-5B09-4E42-A899-1D1E2FB407DB}" presName="hierRoot1" presStyleCnt="0"/>
      <dgm:spPr/>
    </dgm:pt>
    <dgm:pt modelId="{E6ABE341-A0C9-4089-B8A0-CE1FDB2DAC38}" type="pres">
      <dgm:prSet presAssocID="{FFC270EB-5B09-4E42-A899-1D1E2FB407DB}" presName="composite" presStyleCnt="0"/>
      <dgm:spPr/>
    </dgm:pt>
    <dgm:pt modelId="{E60FD040-F0EB-4F22-BF15-D2A153C66E4D}" type="pres">
      <dgm:prSet presAssocID="{FFC270EB-5B09-4E42-A899-1D1E2FB407DB}" presName="background" presStyleLbl="node0" presStyleIdx="0" presStyleCnt="1"/>
      <dgm:spPr/>
    </dgm:pt>
    <dgm:pt modelId="{48CD4B85-02B9-4F8B-B69C-6A987D6A62CC}" type="pres">
      <dgm:prSet presAssocID="{FFC270EB-5B09-4E42-A899-1D1E2FB407DB}" presName="text" presStyleLbl="fgAcc0" presStyleIdx="0" presStyleCnt="1">
        <dgm:presLayoutVars>
          <dgm:chPref val="3"/>
        </dgm:presLayoutVars>
      </dgm:prSet>
      <dgm:spPr/>
      <dgm:t>
        <a:bodyPr/>
        <a:lstStyle/>
        <a:p>
          <a:endParaRPr lang="zh-CN" altLang="en-US"/>
        </a:p>
      </dgm:t>
    </dgm:pt>
    <dgm:pt modelId="{782AF20F-4BE6-489A-AE19-FE66DE9682F9}" type="pres">
      <dgm:prSet presAssocID="{FFC270EB-5B09-4E42-A899-1D1E2FB407DB}" presName="hierChild2" presStyleCnt="0"/>
      <dgm:spPr/>
    </dgm:pt>
    <dgm:pt modelId="{43861BD5-9510-425B-B836-993248EC67B9}" type="pres">
      <dgm:prSet presAssocID="{CBEFAEA6-B411-429D-871A-1D5A9C2FB3DC}" presName="Name10" presStyleLbl="parChTrans1D2" presStyleIdx="0" presStyleCnt="4"/>
      <dgm:spPr/>
      <dgm:t>
        <a:bodyPr/>
        <a:lstStyle/>
        <a:p>
          <a:endParaRPr lang="zh-CN" altLang="en-US"/>
        </a:p>
      </dgm:t>
    </dgm:pt>
    <dgm:pt modelId="{59B0E8CA-5426-42C8-8207-3036C3708C4D}" type="pres">
      <dgm:prSet presAssocID="{B7C42CF2-7DCC-41AA-83F3-630B287021DF}" presName="hierRoot2" presStyleCnt="0"/>
      <dgm:spPr/>
    </dgm:pt>
    <dgm:pt modelId="{3C62C57D-B162-410E-9CF4-04B252809D36}" type="pres">
      <dgm:prSet presAssocID="{B7C42CF2-7DCC-41AA-83F3-630B287021DF}" presName="composite2" presStyleCnt="0"/>
      <dgm:spPr/>
    </dgm:pt>
    <dgm:pt modelId="{0BFDE4D6-7001-4C57-838A-E41C8DE9B0E8}" type="pres">
      <dgm:prSet presAssocID="{B7C42CF2-7DCC-41AA-83F3-630B287021DF}" presName="background2" presStyleLbl="node2" presStyleIdx="0" presStyleCnt="4"/>
      <dgm:spPr/>
    </dgm:pt>
    <dgm:pt modelId="{2539A63D-AA8C-4081-9BD9-BDBA9A8C9DE6}" type="pres">
      <dgm:prSet presAssocID="{B7C42CF2-7DCC-41AA-83F3-630B287021DF}" presName="text2" presStyleLbl="fgAcc2" presStyleIdx="0" presStyleCnt="4">
        <dgm:presLayoutVars>
          <dgm:chPref val="3"/>
        </dgm:presLayoutVars>
      </dgm:prSet>
      <dgm:spPr/>
      <dgm:t>
        <a:bodyPr/>
        <a:lstStyle/>
        <a:p>
          <a:endParaRPr lang="zh-CN" altLang="en-US"/>
        </a:p>
      </dgm:t>
    </dgm:pt>
    <dgm:pt modelId="{DB7BA974-08F3-4525-B6CC-45032151A260}" type="pres">
      <dgm:prSet presAssocID="{B7C42CF2-7DCC-41AA-83F3-630B287021DF}" presName="hierChild3" presStyleCnt="0"/>
      <dgm:spPr/>
    </dgm:pt>
    <dgm:pt modelId="{56E31644-6F02-4413-AAD5-53C72D92FC00}" type="pres">
      <dgm:prSet presAssocID="{3E894A70-C098-4334-99F3-580A482DDD6E}" presName="Name17" presStyleLbl="parChTrans1D3" presStyleIdx="0" presStyleCnt="4"/>
      <dgm:spPr/>
      <dgm:t>
        <a:bodyPr/>
        <a:lstStyle/>
        <a:p>
          <a:endParaRPr lang="zh-CN" altLang="en-US"/>
        </a:p>
      </dgm:t>
    </dgm:pt>
    <dgm:pt modelId="{C2FF39FB-A1CA-4A1B-98DB-A44616C56510}" type="pres">
      <dgm:prSet presAssocID="{202E268F-E82B-4B02-B9C1-1235B9D37A07}" presName="hierRoot3" presStyleCnt="0"/>
      <dgm:spPr/>
    </dgm:pt>
    <dgm:pt modelId="{8B4C7544-C427-4000-B05E-07292DEEE6BA}" type="pres">
      <dgm:prSet presAssocID="{202E268F-E82B-4B02-B9C1-1235B9D37A07}" presName="composite3" presStyleCnt="0"/>
      <dgm:spPr/>
    </dgm:pt>
    <dgm:pt modelId="{7EA37230-C1DA-4C56-AA46-8CA3C6D0BC3E}" type="pres">
      <dgm:prSet presAssocID="{202E268F-E82B-4B02-B9C1-1235B9D37A07}" presName="background3" presStyleLbl="node3" presStyleIdx="0" presStyleCnt="4"/>
      <dgm:spPr/>
    </dgm:pt>
    <dgm:pt modelId="{BBFC22F9-DE03-4288-8340-E33859132DB9}" type="pres">
      <dgm:prSet presAssocID="{202E268F-E82B-4B02-B9C1-1235B9D37A07}" presName="text3" presStyleLbl="fgAcc3" presStyleIdx="0" presStyleCnt="4">
        <dgm:presLayoutVars>
          <dgm:chPref val="3"/>
        </dgm:presLayoutVars>
      </dgm:prSet>
      <dgm:spPr/>
      <dgm:t>
        <a:bodyPr/>
        <a:lstStyle/>
        <a:p>
          <a:endParaRPr lang="zh-CN" altLang="en-US"/>
        </a:p>
      </dgm:t>
    </dgm:pt>
    <dgm:pt modelId="{AFD23B40-8D73-4054-8F28-51C90EF06949}" type="pres">
      <dgm:prSet presAssocID="{202E268F-E82B-4B02-B9C1-1235B9D37A07}" presName="hierChild4" presStyleCnt="0"/>
      <dgm:spPr/>
    </dgm:pt>
    <dgm:pt modelId="{FFD5A61F-D491-4CE0-AB5B-0CF98E19F7DD}" type="pres">
      <dgm:prSet presAssocID="{15721B57-23F6-4736-9642-4DF7605651ED}" presName="Name10" presStyleLbl="parChTrans1D2" presStyleIdx="1" presStyleCnt="4"/>
      <dgm:spPr/>
      <dgm:t>
        <a:bodyPr/>
        <a:lstStyle/>
        <a:p>
          <a:endParaRPr lang="zh-CN" altLang="en-US"/>
        </a:p>
      </dgm:t>
    </dgm:pt>
    <dgm:pt modelId="{E3131BB5-0BBC-4157-9526-C34EA112F875}" type="pres">
      <dgm:prSet presAssocID="{C1C0D7A8-E27F-4519-9313-F524B12EC2F9}" presName="hierRoot2" presStyleCnt="0"/>
      <dgm:spPr/>
    </dgm:pt>
    <dgm:pt modelId="{F5B313A9-6853-40D4-8745-861C2B8312DD}" type="pres">
      <dgm:prSet presAssocID="{C1C0D7A8-E27F-4519-9313-F524B12EC2F9}" presName="composite2" presStyleCnt="0"/>
      <dgm:spPr/>
    </dgm:pt>
    <dgm:pt modelId="{91B5A067-C57B-4F7C-9384-843C3DBF2808}" type="pres">
      <dgm:prSet presAssocID="{C1C0D7A8-E27F-4519-9313-F524B12EC2F9}" presName="background2" presStyleLbl="node2" presStyleIdx="1" presStyleCnt="4"/>
      <dgm:spPr/>
    </dgm:pt>
    <dgm:pt modelId="{8EF1EA90-B7E4-489E-A6B2-36FD97C3AFCA}" type="pres">
      <dgm:prSet presAssocID="{C1C0D7A8-E27F-4519-9313-F524B12EC2F9}" presName="text2" presStyleLbl="fgAcc2" presStyleIdx="1" presStyleCnt="4" custScaleX="107894">
        <dgm:presLayoutVars>
          <dgm:chPref val="3"/>
        </dgm:presLayoutVars>
      </dgm:prSet>
      <dgm:spPr/>
      <dgm:t>
        <a:bodyPr/>
        <a:lstStyle/>
        <a:p>
          <a:endParaRPr lang="zh-CN" altLang="en-US"/>
        </a:p>
      </dgm:t>
    </dgm:pt>
    <dgm:pt modelId="{DF8A6853-E5A3-4F7C-8389-0744053239D1}" type="pres">
      <dgm:prSet presAssocID="{C1C0D7A8-E27F-4519-9313-F524B12EC2F9}" presName="hierChild3" presStyleCnt="0"/>
      <dgm:spPr/>
    </dgm:pt>
    <dgm:pt modelId="{2BDE4DB1-9D2A-4271-9D45-EE390DE3A63F}" type="pres">
      <dgm:prSet presAssocID="{020B27B6-8C3D-4EF2-A915-7CF58A4F89DD}" presName="Name17" presStyleLbl="parChTrans1D3" presStyleIdx="1" presStyleCnt="4"/>
      <dgm:spPr/>
      <dgm:t>
        <a:bodyPr/>
        <a:lstStyle/>
        <a:p>
          <a:endParaRPr lang="zh-CN" altLang="en-US"/>
        </a:p>
      </dgm:t>
    </dgm:pt>
    <dgm:pt modelId="{895A12A8-EF32-4C59-B85E-600B0EC58A84}" type="pres">
      <dgm:prSet presAssocID="{04BD51E3-63D3-4F67-A1C5-F62574BA1C65}" presName="hierRoot3" presStyleCnt="0"/>
      <dgm:spPr/>
    </dgm:pt>
    <dgm:pt modelId="{BD4A5202-1376-439A-BD00-95F64AD97B62}" type="pres">
      <dgm:prSet presAssocID="{04BD51E3-63D3-4F67-A1C5-F62574BA1C65}" presName="composite3" presStyleCnt="0"/>
      <dgm:spPr/>
    </dgm:pt>
    <dgm:pt modelId="{8B74E95B-254D-4EC8-B539-0647CF68E5AA}" type="pres">
      <dgm:prSet presAssocID="{04BD51E3-63D3-4F67-A1C5-F62574BA1C65}" presName="background3" presStyleLbl="node3" presStyleIdx="1" presStyleCnt="4"/>
      <dgm:spPr/>
    </dgm:pt>
    <dgm:pt modelId="{6160C28D-266A-4FB0-8B9A-7D64638A469B}" type="pres">
      <dgm:prSet presAssocID="{04BD51E3-63D3-4F67-A1C5-F62574BA1C65}" presName="text3" presStyleLbl="fgAcc3" presStyleIdx="1" presStyleCnt="4">
        <dgm:presLayoutVars>
          <dgm:chPref val="3"/>
        </dgm:presLayoutVars>
      </dgm:prSet>
      <dgm:spPr/>
      <dgm:t>
        <a:bodyPr/>
        <a:lstStyle/>
        <a:p>
          <a:endParaRPr lang="zh-CN" altLang="en-US"/>
        </a:p>
      </dgm:t>
    </dgm:pt>
    <dgm:pt modelId="{11369809-A520-433B-8BBB-F6A7CAC13371}" type="pres">
      <dgm:prSet presAssocID="{04BD51E3-63D3-4F67-A1C5-F62574BA1C65}" presName="hierChild4" presStyleCnt="0"/>
      <dgm:spPr/>
    </dgm:pt>
    <dgm:pt modelId="{EF7D552E-13AC-4E00-83FB-2C964B2E5CB5}" type="pres">
      <dgm:prSet presAssocID="{D416CAD4-4D45-4A92-93AC-8EDB8C190F87}" presName="Name10" presStyleLbl="parChTrans1D2" presStyleIdx="2" presStyleCnt="4"/>
      <dgm:spPr/>
      <dgm:t>
        <a:bodyPr/>
        <a:lstStyle/>
        <a:p>
          <a:endParaRPr lang="zh-CN" altLang="en-US"/>
        </a:p>
      </dgm:t>
    </dgm:pt>
    <dgm:pt modelId="{93CE3065-A8D8-4FD7-8E8E-42A376726945}" type="pres">
      <dgm:prSet presAssocID="{AA13EABB-B033-4DDC-94EC-3BD058C8052D}" presName="hierRoot2" presStyleCnt="0"/>
      <dgm:spPr/>
    </dgm:pt>
    <dgm:pt modelId="{557C4C0E-5DAD-4BF7-AD6E-A72EE1108746}" type="pres">
      <dgm:prSet presAssocID="{AA13EABB-B033-4DDC-94EC-3BD058C8052D}" presName="composite2" presStyleCnt="0"/>
      <dgm:spPr/>
    </dgm:pt>
    <dgm:pt modelId="{5C61561E-9E36-491D-8140-61ED6075734A}" type="pres">
      <dgm:prSet presAssocID="{AA13EABB-B033-4DDC-94EC-3BD058C8052D}" presName="background2" presStyleLbl="node2" presStyleIdx="2" presStyleCnt="4"/>
      <dgm:spPr/>
    </dgm:pt>
    <dgm:pt modelId="{59A8F75D-8AC3-496E-B680-B86D1957852F}" type="pres">
      <dgm:prSet presAssocID="{AA13EABB-B033-4DDC-94EC-3BD058C8052D}" presName="text2" presStyleLbl="fgAcc2" presStyleIdx="2" presStyleCnt="4" custScaleX="118777">
        <dgm:presLayoutVars>
          <dgm:chPref val="3"/>
        </dgm:presLayoutVars>
      </dgm:prSet>
      <dgm:spPr/>
      <dgm:t>
        <a:bodyPr/>
        <a:lstStyle/>
        <a:p>
          <a:endParaRPr lang="zh-CN" altLang="en-US"/>
        </a:p>
      </dgm:t>
    </dgm:pt>
    <dgm:pt modelId="{882DCC7C-406E-4E6A-8ED6-F4F530570354}" type="pres">
      <dgm:prSet presAssocID="{AA13EABB-B033-4DDC-94EC-3BD058C8052D}" presName="hierChild3" presStyleCnt="0"/>
      <dgm:spPr/>
    </dgm:pt>
    <dgm:pt modelId="{8FDF7F6A-101D-4E2E-BBF1-19E3AEAA2E0C}" type="pres">
      <dgm:prSet presAssocID="{57604C7E-3509-4E2F-A8F1-DF1C4A84B73E}" presName="Name17" presStyleLbl="parChTrans1D3" presStyleIdx="2" presStyleCnt="4"/>
      <dgm:spPr/>
      <dgm:t>
        <a:bodyPr/>
        <a:lstStyle/>
        <a:p>
          <a:endParaRPr lang="zh-CN" altLang="en-US"/>
        </a:p>
      </dgm:t>
    </dgm:pt>
    <dgm:pt modelId="{D50089B6-F737-4578-BB13-95299E6F83DE}" type="pres">
      <dgm:prSet presAssocID="{AE79A14A-7C3C-4905-97E0-F2FE3BF224D4}" presName="hierRoot3" presStyleCnt="0"/>
      <dgm:spPr/>
    </dgm:pt>
    <dgm:pt modelId="{02CDC2E1-8B15-4D42-BCDA-4CF7EC4D695F}" type="pres">
      <dgm:prSet presAssocID="{AE79A14A-7C3C-4905-97E0-F2FE3BF224D4}" presName="composite3" presStyleCnt="0"/>
      <dgm:spPr/>
    </dgm:pt>
    <dgm:pt modelId="{77D398FB-6C6A-4A77-9F12-198A6FEF150D}" type="pres">
      <dgm:prSet presAssocID="{AE79A14A-7C3C-4905-97E0-F2FE3BF224D4}" presName="background3" presStyleLbl="node3" presStyleIdx="2" presStyleCnt="4"/>
      <dgm:spPr/>
    </dgm:pt>
    <dgm:pt modelId="{1FB1E0AC-75BF-45D0-9C54-3B680F8EF41B}" type="pres">
      <dgm:prSet presAssocID="{AE79A14A-7C3C-4905-97E0-F2FE3BF224D4}" presName="text3" presStyleLbl="fgAcc3" presStyleIdx="2" presStyleCnt="4">
        <dgm:presLayoutVars>
          <dgm:chPref val="3"/>
        </dgm:presLayoutVars>
      </dgm:prSet>
      <dgm:spPr/>
      <dgm:t>
        <a:bodyPr/>
        <a:lstStyle/>
        <a:p>
          <a:endParaRPr lang="zh-CN" altLang="en-US"/>
        </a:p>
      </dgm:t>
    </dgm:pt>
    <dgm:pt modelId="{BEB4D72F-5B93-4212-9043-B557FBCE5FD2}" type="pres">
      <dgm:prSet presAssocID="{AE79A14A-7C3C-4905-97E0-F2FE3BF224D4}" presName="hierChild4" presStyleCnt="0"/>
      <dgm:spPr/>
    </dgm:pt>
    <dgm:pt modelId="{3F83EF9B-1DD6-4A0D-ACC8-6D63C169A16B}" type="pres">
      <dgm:prSet presAssocID="{C971764D-BFD4-44D6-AA90-6CE80785866A}" presName="Name10" presStyleLbl="parChTrans1D2" presStyleIdx="3" presStyleCnt="4"/>
      <dgm:spPr/>
      <dgm:t>
        <a:bodyPr/>
        <a:lstStyle/>
        <a:p>
          <a:endParaRPr lang="zh-CN" altLang="en-US"/>
        </a:p>
      </dgm:t>
    </dgm:pt>
    <dgm:pt modelId="{AE118790-9E60-4C38-B53B-56CBEC004E3A}" type="pres">
      <dgm:prSet presAssocID="{2476CAFE-D60C-45A1-B877-86C9AF08F303}" presName="hierRoot2" presStyleCnt="0"/>
      <dgm:spPr/>
    </dgm:pt>
    <dgm:pt modelId="{796613BA-06E7-4274-8118-1CDEA48AAA33}" type="pres">
      <dgm:prSet presAssocID="{2476CAFE-D60C-45A1-B877-86C9AF08F303}" presName="composite2" presStyleCnt="0"/>
      <dgm:spPr/>
    </dgm:pt>
    <dgm:pt modelId="{43ABD2A4-EEF0-48DB-B1AF-8E034F8FCF39}" type="pres">
      <dgm:prSet presAssocID="{2476CAFE-D60C-45A1-B877-86C9AF08F303}" presName="background2" presStyleLbl="node2" presStyleIdx="3" presStyleCnt="4"/>
      <dgm:spPr/>
    </dgm:pt>
    <dgm:pt modelId="{F02068FB-51E2-4002-A687-FC74BC9704D0}" type="pres">
      <dgm:prSet presAssocID="{2476CAFE-D60C-45A1-B877-86C9AF08F303}" presName="text2" presStyleLbl="fgAcc2" presStyleIdx="3" presStyleCnt="4">
        <dgm:presLayoutVars>
          <dgm:chPref val="3"/>
        </dgm:presLayoutVars>
      </dgm:prSet>
      <dgm:spPr/>
      <dgm:t>
        <a:bodyPr/>
        <a:lstStyle/>
        <a:p>
          <a:endParaRPr lang="zh-CN" altLang="en-US"/>
        </a:p>
      </dgm:t>
    </dgm:pt>
    <dgm:pt modelId="{595C7A1E-1053-4D24-A43B-9D4B9A0757D8}" type="pres">
      <dgm:prSet presAssocID="{2476CAFE-D60C-45A1-B877-86C9AF08F303}" presName="hierChild3" presStyleCnt="0"/>
      <dgm:spPr/>
    </dgm:pt>
    <dgm:pt modelId="{CBC8E5AC-8AD4-4770-B4DC-A65F7AADE5A6}" type="pres">
      <dgm:prSet presAssocID="{B897ACD8-C413-4F2D-AA5B-2A09E4E16C2B}" presName="Name17" presStyleLbl="parChTrans1D3" presStyleIdx="3" presStyleCnt="4"/>
      <dgm:spPr/>
      <dgm:t>
        <a:bodyPr/>
        <a:lstStyle/>
        <a:p>
          <a:endParaRPr lang="zh-CN" altLang="en-US"/>
        </a:p>
      </dgm:t>
    </dgm:pt>
    <dgm:pt modelId="{7810FDCE-5408-45D2-831C-917F5D633774}" type="pres">
      <dgm:prSet presAssocID="{69C3E499-22FE-4AD2-9889-81E2A90CB11F}" presName="hierRoot3" presStyleCnt="0"/>
      <dgm:spPr/>
    </dgm:pt>
    <dgm:pt modelId="{BE84907C-938A-4AF7-80E8-1B903672D653}" type="pres">
      <dgm:prSet presAssocID="{69C3E499-22FE-4AD2-9889-81E2A90CB11F}" presName="composite3" presStyleCnt="0"/>
      <dgm:spPr/>
    </dgm:pt>
    <dgm:pt modelId="{DCC753AA-9D2F-4AF9-B965-911916B7F8B2}" type="pres">
      <dgm:prSet presAssocID="{69C3E499-22FE-4AD2-9889-81E2A90CB11F}" presName="background3" presStyleLbl="node3" presStyleIdx="3" presStyleCnt="4"/>
      <dgm:spPr/>
    </dgm:pt>
    <dgm:pt modelId="{D3920127-E6A0-40BB-88F5-BFAF939668F7}" type="pres">
      <dgm:prSet presAssocID="{69C3E499-22FE-4AD2-9889-81E2A90CB11F}" presName="text3" presStyleLbl="fgAcc3" presStyleIdx="3" presStyleCnt="4">
        <dgm:presLayoutVars>
          <dgm:chPref val="3"/>
        </dgm:presLayoutVars>
      </dgm:prSet>
      <dgm:spPr/>
      <dgm:t>
        <a:bodyPr/>
        <a:lstStyle/>
        <a:p>
          <a:endParaRPr lang="zh-CN" altLang="en-US"/>
        </a:p>
      </dgm:t>
    </dgm:pt>
    <dgm:pt modelId="{189738C7-C455-4039-AF93-1021579DCF89}" type="pres">
      <dgm:prSet presAssocID="{69C3E499-22FE-4AD2-9889-81E2A90CB11F}" presName="hierChild4" presStyleCnt="0"/>
      <dgm:spPr/>
    </dgm:pt>
  </dgm:ptLst>
  <dgm:cxnLst>
    <dgm:cxn modelId="{29F313BB-8F32-4135-BF60-93792515CDAB}" type="presOf" srcId="{B7C42CF2-7DCC-41AA-83F3-630B287021DF}" destId="{2539A63D-AA8C-4081-9BD9-BDBA9A8C9DE6}" srcOrd="0" destOrd="0" presId="urn:microsoft.com/office/officeart/2005/8/layout/hierarchy1"/>
    <dgm:cxn modelId="{B61595D0-FEEB-470A-A681-F13C5162C834}" type="presOf" srcId="{DBC64D55-1DD4-4F62-B42F-8F1063DEE7B5}" destId="{DDE44CC6-9077-4C31-9C72-96C026236E57}" srcOrd="0" destOrd="0" presId="urn:microsoft.com/office/officeart/2005/8/layout/hierarchy1"/>
    <dgm:cxn modelId="{934CCE7C-8D77-4D89-9A2B-6BC1F3517A5A}" srcId="{AA13EABB-B033-4DDC-94EC-3BD058C8052D}" destId="{AE79A14A-7C3C-4905-97E0-F2FE3BF224D4}" srcOrd="0" destOrd="0" parTransId="{57604C7E-3509-4E2F-A8F1-DF1C4A84B73E}" sibTransId="{894F0154-BC31-48A6-8316-6444CE5C4860}"/>
    <dgm:cxn modelId="{23A0EB97-7674-49FA-A56E-005AABB31A9D}" type="presOf" srcId="{FFC270EB-5B09-4E42-A899-1D1E2FB407DB}" destId="{48CD4B85-02B9-4F8B-B69C-6A987D6A62CC}" srcOrd="0" destOrd="0" presId="urn:microsoft.com/office/officeart/2005/8/layout/hierarchy1"/>
    <dgm:cxn modelId="{B3ED8871-0189-455C-A361-0E33505152E1}" type="presOf" srcId="{AA13EABB-B033-4DDC-94EC-3BD058C8052D}" destId="{59A8F75D-8AC3-496E-B680-B86D1957852F}" srcOrd="0" destOrd="0" presId="urn:microsoft.com/office/officeart/2005/8/layout/hierarchy1"/>
    <dgm:cxn modelId="{B8167838-6C23-411C-BC93-2A8B6376E4CF}" type="presOf" srcId="{15721B57-23F6-4736-9642-4DF7605651ED}" destId="{FFD5A61F-D491-4CE0-AB5B-0CF98E19F7DD}" srcOrd="0" destOrd="0" presId="urn:microsoft.com/office/officeart/2005/8/layout/hierarchy1"/>
    <dgm:cxn modelId="{A57C7DA5-961A-49DF-9F61-EC4D20E080BA}" type="presOf" srcId="{3E894A70-C098-4334-99F3-580A482DDD6E}" destId="{56E31644-6F02-4413-AAD5-53C72D92FC00}" srcOrd="0" destOrd="0" presId="urn:microsoft.com/office/officeart/2005/8/layout/hierarchy1"/>
    <dgm:cxn modelId="{F09F25D3-37D7-4574-9E74-755F02C5E449}" type="presOf" srcId="{AE79A14A-7C3C-4905-97E0-F2FE3BF224D4}" destId="{1FB1E0AC-75BF-45D0-9C54-3B680F8EF41B}" srcOrd="0" destOrd="0" presId="urn:microsoft.com/office/officeart/2005/8/layout/hierarchy1"/>
    <dgm:cxn modelId="{3B4A7853-93B4-419A-A927-AD14B483EA2A}" type="presOf" srcId="{B897ACD8-C413-4F2D-AA5B-2A09E4E16C2B}" destId="{CBC8E5AC-8AD4-4770-B4DC-A65F7AADE5A6}" srcOrd="0" destOrd="0" presId="urn:microsoft.com/office/officeart/2005/8/layout/hierarchy1"/>
    <dgm:cxn modelId="{A1636FA3-06F0-44BE-BAFE-D2DF50DA024D}" type="presOf" srcId="{C1C0D7A8-E27F-4519-9313-F524B12EC2F9}" destId="{8EF1EA90-B7E4-489E-A6B2-36FD97C3AFCA}" srcOrd="0" destOrd="0" presId="urn:microsoft.com/office/officeart/2005/8/layout/hierarchy1"/>
    <dgm:cxn modelId="{0CD7B225-2438-48F0-9BA3-940BF70694A9}" type="presOf" srcId="{020B27B6-8C3D-4EF2-A915-7CF58A4F89DD}" destId="{2BDE4DB1-9D2A-4271-9D45-EE390DE3A63F}" srcOrd="0" destOrd="0" presId="urn:microsoft.com/office/officeart/2005/8/layout/hierarchy1"/>
    <dgm:cxn modelId="{3D2E3212-5583-4983-B4D0-F8AE5E6AD356}" srcId="{B7C42CF2-7DCC-41AA-83F3-630B287021DF}" destId="{202E268F-E82B-4B02-B9C1-1235B9D37A07}" srcOrd="0" destOrd="0" parTransId="{3E894A70-C098-4334-99F3-580A482DDD6E}" sibTransId="{5D12BDD5-8243-4BD8-BC9E-DF14137C56F4}"/>
    <dgm:cxn modelId="{74039310-BADB-4A8F-85A8-C5ADF63E5F68}" type="presOf" srcId="{C971764D-BFD4-44D6-AA90-6CE80785866A}" destId="{3F83EF9B-1DD6-4A0D-ACC8-6D63C169A16B}" srcOrd="0" destOrd="0" presId="urn:microsoft.com/office/officeart/2005/8/layout/hierarchy1"/>
    <dgm:cxn modelId="{7242CB27-14D5-4AFE-AC0F-B5DE54FD3088}" srcId="{FFC270EB-5B09-4E42-A899-1D1E2FB407DB}" destId="{2476CAFE-D60C-45A1-B877-86C9AF08F303}" srcOrd="3" destOrd="0" parTransId="{C971764D-BFD4-44D6-AA90-6CE80785866A}" sibTransId="{9F7E26C9-9ECA-44BA-80A1-EAEB20811564}"/>
    <dgm:cxn modelId="{865431DF-BA94-4666-93BE-4919F8EDF6A6}" srcId="{FFC270EB-5B09-4E42-A899-1D1E2FB407DB}" destId="{AA13EABB-B033-4DDC-94EC-3BD058C8052D}" srcOrd="2" destOrd="0" parTransId="{D416CAD4-4D45-4A92-93AC-8EDB8C190F87}" sibTransId="{1CFB4801-919A-4DB7-9FB2-45829DEF9BB0}"/>
    <dgm:cxn modelId="{E7B9925F-B227-443C-9719-7C2E7D0921F5}" type="presOf" srcId="{04BD51E3-63D3-4F67-A1C5-F62574BA1C65}" destId="{6160C28D-266A-4FB0-8B9A-7D64638A469B}" srcOrd="0" destOrd="0" presId="urn:microsoft.com/office/officeart/2005/8/layout/hierarchy1"/>
    <dgm:cxn modelId="{51BD6FDA-2F91-4085-9333-A972DECC8FA3}" srcId="{FFC270EB-5B09-4E42-A899-1D1E2FB407DB}" destId="{C1C0D7A8-E27F-4519-9313-F524B12EC2F9}" srcOrd="1" destOrd="0" parTransId="{15721B57-23F6-4736-9642-4DF7605651ED}" sibTransId="{1D79AC9F-4F7C-480F-A10A-1B4F02E878E3}"/>
    <dgm:cxn modelId="{CD35B572-CD35-4FCA-BF67-283A378A0C58}" srcId="{FFC270EB-5B09-4E42-A899-1D1E2FB407DB}" destId="{B7C42CF2-7DCC-41AA-83F3-630B287021DF}" srcOrd="0" destOrd="0" parTransId="{CBEFAEA6-B411-429D-871A-1D5A9C2FB3DC}" sibTransId="{8A7231F3-99C1-40AA-A180-FC3FA4A92DA7}"/>
    <dgm:cxn modelId="{33E70DAC-615A-4468-838B-70CC0A4EBBA3}" srcId="{DBC64D55-1DD4-4F62-B42F-8F1063DEE7B5}" destId="{FFC270EB-5B09-4E42-A899-1D1E2FB407DB}" srcOrd="0" destOrd="0" parTransId="{8C7A8582-DBF2-49B0-91B5-C5A2307505B1}" sibTransId="{D9D2126A-654D-4BD1-B542-94EFD16A146E}"/>
    <dgm:cxn modelId="{F4174D75-DB9C-41A4-A243-BA8051CEBE5D}" type="presOf" srcId="{D416CAD4-4D45-4A92-93AC-8EDB8C190F87}" destId="{EF7D552E-13AC-4E00-83FB-2C964B2E5CB5}" srcOrd="0" destOrd="0" presId="urn:microsoft.com/office/officeart/2005/8/layout/hierarchy1"/>
    <dgm:cxn modelId="{B9F8375B-4DC1-4178-A76F-C443672CD7E9}" srcId="{2476CAFE-D60C-45A1-B877-86C9AF08F303}" destId="{69C3E499-22FE-4AD2-9889-81E2A90CB11F}" srcOrd="0" destOrd="0" parTransId="{B897ACD8-C413-4F2D-AA5B-2A09E4E16C2B}" sibTransId="{D3A9435E-F9AC-46D3-A670-660CABE06681}"/>
    <dgm:cxn modelId="{6266A0D2-CB64-44B3-89F9-360FD1557308}" type="presOf" srcId="{2476CAFE-D60C-45A1-B877-86C9AF08F303}" destId="{F02068FB-51E2-4002-A687-FC74BC9704D0}" srcOrd="0" destOrd="0" presId="urn:microsoft.com/office/officeart/2005/8/layout/hierarchy1"/>
    <dgm:cxn modelId="{EA0488BC-D21A-4D82-ABA2-85B36CCEA0F9}" type="presOf" srcId="{69C3E499-22FE-4AD2-9889-81E2A90CB11F}" destId="{D3920127-E6A0-40BB-88F5-BFAF939668F7}" srcOrd="0" destOrd="0" presId="urn:microsoft.com/office/officeart/2005/8/layout/hierarchy1"/>
    <dgm:cxn modelId="{1CFE6595-AB7A-4A2E-819A-ECDCF693818E}" type="presOf" srcId="{57604C7E-3509-4E2F-A8F1-DF1C4A84B73E}" destId="{8FDF7F6A-101D-4E2E-BBF1-19E3AEAA2E0C}" srcOrd="0" destOrd="0" presId="urn:microsoft.com/office/officeart/2005/8/layout/hierarchy1"/>
    <dgm:cxn modelId="{7FF8FC2B-FCF2-4EB6-9D28-D325CAA8F55A}" type="presOf" srcId="{202E268F-E82B-4B02-B9C1-1235B9D37A07}" destId="{BBFC22F9-DE03-4288-8340-E33859132DB9}" srcOrd="0" destOrd="0" presId="urn:microsoft.com/office/officeart/2005/8/layout/hierarchy1"/>
    <dgm:cxn modelId="{D4918C13-6394-42C1-AC54-23E1ADBBF3F3}" srcId="{C1C0D7A8-E27F-4519-9313-F524B12EC2F9}" destId="{04BD51E3-63D3-4F67-A1C5-F62574BA1C65}" srcOrd="0" destOrd="0" parTransId="{020B27B6-8C3D-4EF2-A915-7CF58A4F89DD}" sibTransId="{DDD92AA2-70D2-496C-A1AB-4FAB28C24FB3}"/>
    <dgm:cxn modelId="{A86C4B5D-0EFC-4717-AE10-35277E4B976C}" type="presOf" srcId="{CBEFAEA6-B411-429D-871A-1D5A9C2FB3DC}" destId="{43861BD5-9510-425B-B836-993248EC67B9}" srcOrd="0" destOrd="0" presId="urn:microsoft.com/office/officeart/2005/8/layout/hierarchy1"/>
    <dgm:cxn modelId="{2B13917C-C7D2-4EAB-9AF9-8EF6C98F5F8E}" type="presParOf" srcId="{DDE44CC6-9077-4C31-9C72-96C026236E57}" destId="{45D4BC8F-1037-40A0-90CE-B49D2313F67C}" srcOrd="0" destOrd="0" presId="urn:microsoft.com/office/officeart/2005/8/layout/hierarchy1"/>
    <dgm:cxn modelId="{BF0646DA-7272-4EF2-91D4-DB74585B5961}" type="presParOf" srcId="{45D4BC8F-1037-40A0-90CE-B49D2313F67C}" destId="{E6ABE341-A0C9-4089-B8A0-CE1FDB2DAC38}" srcOrd="0" destOrd="0" presId="urn:microsoft.com/office/officeart/2005/8/layout/hierarchy1"/>
    <dgm:cxn modelId="{DB625F37-4573-44BC-B91B-9A4558DF68AC}" type="presParOf" srcId="{E6ABE341-A0C9-4089-B8A0-CE1FDB2DAC38}" destId="{E60FD040-F0EB-4F22-BF15-D2A153C66E4D}" srcOrd="0" destOrd="0" presId="urn:microsoft.com/office/officeart/2005/8/layout/hierarchy1"/>
    <dgm:cxn modelId="{899BA420-A517-4814-807E-BBD2C6899CA7}" type="presParOf" srcId="{E6ABE341-A0C9-4089-B8A0-CE1FDB2DAC38}" destId="{48CD4B85-02B9-4F8B-B69C-6A987D6A62CC}" srcOrd="1" destOrd="0" presId="urn:microsoft.com/office/officeart/2005/8/layout/hierarchy1"/>
    <dgm:cxn modelId="{991335C3-7851-4EB0-B352-553AA720FA70}" type="presParOf" srcId="{45D4BC8F-1037-40A0-90CE-B49D2313F67C}" destId="{782AF20F-4BE6-489A-AE19-FE66DE9682F9}" srcOrd="1" destOrd="0" presId="urn:microsoft.com/office/officeart/2005/8/layout/hierarchy1"/>
    <dgm:cxn modelId="{E66E27B1-A567-4E57-8A38-277A8D06B961}" type="presParOf" srcId="{782AF20F-4BE6-489A-AE19-FE66DE9682F9}" destId="{43861BD5-9510-425B-B836-993248EC67B9}" srcOrd="0" destOrd="0" presId="urn:microsoft.com/office/officeart/2005/8/layout/hierarchy1"/>
    <dgm:cxn modelId="{183417D9-E9AD-433D-BC66-4E761EF3007E}" type="presParOf" srcId="{782AF20F-4BE6-489A-AE19-FE66DE9682F9}" destId="{59B0E8CA-5426-42C8-8207-3036C3708C4D}" srcOrd="1" destOrd="0" presId="urn:microsoft.com/office/officeart/2005/8/layout/hierarchy1"/>
    <dgm:cxn modelId="{E7CCB3A7-EFE1-4901-A7DB-3B418179C8AA}" type="presParOf" srcId="{59B0E8CA-5426-42C8-8207-3036C3708C4D}" destId="{3C62C57D-B162-410E-9CF4-04B252809D36}" srcOrd="0" destOrd="0" presId="urn:microsoft.com/office/officeart/2005/8/layout/hierarchy1"/>
    <dgm:cxn modelId="{983B8BC7-D76C-46D2-969D-91B94CCC7C58}" type="presParOf" srcId="{3C62C57D-B162-410E-9CF4-04B252809D36}" destId="{0BFDE4D6-7001-4C57-838A-E41C8DE9B0E8}" srcOrd="0" destOrd="0" presId="urn:microsoft.com/office/officeart/2005/8/layout/hierarchy1"/>
    <dgm:cxn modelId="{46B2CC87-2D9D-45B6-92DB-0D95B4456E55}" type="presParOf" srcId="{3C62C57D-B162-410E-9CF4-04B252809D36}" destId="{2539A63D-AA8C-4081-9BD9-BDBA9A8C9DE6}" srcOrd="1" destOrd="0" presId="urn:microsoft.com/office/officeart/2005/8/layout/hierarchy1"/>
    <dgm:cxn modelId="{29A9AC33-CA79-40C9-8108-9CCEC82C6097}" type="presParOf" srcId="{59B0E8CA-5426-42C8-8207-3036C3708C4D}" destId="{DB7BA974-08F3-4525-B6CC-45032151A260}" srcOrd="1" destOrd="0" presId="urn:microsoft.com/office/officeart/2005/8/layout/hierarchy1"/>
    <dgm:cxn modelId="{22C0A9D4-3EA9-4EB2-A7AD-59F32F260289}" type="presParOf" srcId="{DB7BA974-08F3-4525-B6CC-45032151A260}" destId="{56E31644-6F02-4413-AAD5-53C72D92FC00}" srcOrd="0" destOrd="0" presId="urn:microsoft.com/office/officeart/2005/8/layout/hierarchy1"/>
    <dgm:cxn modelId="{FFBFC2FE-6D97-4F49-8BDE-856A9B622EC6}" type="presParOf" srcId="{DB7BA974-08F3-4525-B6CC-45032151A260}" destId="{C2FF39FB-A1CA-4A1B-98DB-A44616C56510}" srcOrd="1" destOrd="0" presId="urn:microsoft.com/office/officeart/2005/8/layout/hierarchy1"/>
    <dgm:cxn modelId="{19A1FF64-C2D2-4141-8C2D-2AFE7CC8649E}" type="presParOf" srcId="{C2FF39FB-A1CA-4A1B-98DB-A44616C56510}" destId="{8B4C7544-C427-4000-B05E-07292DEEE6BA}" srcOrd="0" destOrd="0" presId="urn:microsoft.com/office/officeart/2005/8/layout/hierarchy1"/>
    <dgm:cxn modelId="{6EDBF09E-BD7F-48FE-8898-77D66478CC10}" type="presParOf" srcId="{8B4C7544-C427-4000-B05E-07292DEEE6BA}" destId="{7EA37230-C1DA-4C56-AA46-8CA3C6D0BC3E}" srcOrd="0" destOrd="0" presId="urn:microsoft.com/office/officeart/2005/8/layout/hierarchy1"/>
    <dgm:cxn modelId="{0C555EB7-887B-4042-873D-60014201FCC2}" type="presParOf" srcId="{8B4C7544-C427-4000-B05E-07292DEEE6BA}" destId="{BBFC22F9-DE03-4288-8340-E33859132DB9}" srcOrd="1" destOrd="0" presId="urn:microsoft.com/office/officeart/2005/8/layout/hierarchy1"/>
    <dgm:cxn modelId="{1E7852C4-BEEA-49CF-94E4-023B34FAEAF6}" type="presParOf" srcId="{C2FF39FB-A1CA-4A1B-98DB-A44616C56510}" destId="{AFD23B40-8D73-4054-8F28-51C90EF06949}" srcOrd="1" destOrd="0" presId="urn:microsoft.com/office/officeart/2005/8/layout/hierarchy1"/>
    <dgm:cxn modelId="{C117F377-9ED3-4B4B-A341-B17F335CE5CD}" type="presParOf" srcId="{782AF20F-4BE6-489A-AE19-FE66DE9682F9}" destId="{FFD5A61F-D491-4CE0-AB5B-0CF98E19F7DD}" srcOrd="2" destOrd="0" presId="urn:microsoft.com/office/officeart/2005/8/layout/hierarchy1"/>
    <dgm:cxn modelId="{A4517706-5196-4364-9BA6-4D7AD18B826C}" type="presParOf" srcId="{782AF20F-4BE6-489A-AE19-FE66DE9682F9}" destId="{E3131BB5-0BBC-4157-9526-C34EA112F875}" srcOrd="3" destOrd="0" presId="urn:microsoft.com/office/officeart/2005/8/layout/hierarchy1"/>
    <dgm:cxn modelId="{D9D5069D-A2E6-47B3-8F22-5CED7C878A0C}" type="presParOf" srcId="{E3131BB5-0BBC-4157-9526-C34EA112F875}" destId="{F5B313A9-6853-40D4-8745-861C2B8312DD}" srcOrd="0" destOrd="0" presId="urn:microsoft.com/office/officeart/2005/8/layout/hierarchy1"/>
    <dgm:cxn modelId="{9CC2E493-B6A8-411C-BA60-6373B2DA2B15}" type="presParOf" srcId="{F5B313A9-6853-40D4-8745-861C2B8312DD}" destId="{91B5A067-C57B-4F7C-9384-843C3DBF2808}" srcOrd="0" destOrd="0" presId="urn:microsoft.com/office/officeart/2005/8/layout/hierarchy1"/>
    <dgm:cxn modelId="{60C51D1A-3636-430C-90C4-FB3CDD6DF7B5}" type="presParOf" srcId="{F5B313A9-6853-40D4-8745-861C2B8312DD}" destId="{8EF1EA90-B7E4-489E-A6B2-36FD97C3AFCA}" srcOrd="1" destOrd="0" presId="urn:microsoft.com/office/officeart/2005/8/layout/hierarchy1"/>
    <dgm:cxn modelId="{A00E2CA9-0ECB-4814-B6B8-4974A2C97ADF}" type="presParOf" srcId="{E3131BB5-0BBC-4157-9526-C34EA112F875}" destId="{DF8A6853-E5A3-4F7C-8389-0744053239D1}" srcOrd="1" destOrd="0" presId="urn:microsoft.com/office/officeart/2005/8/layout/hierarchy1"/>
    <dgm:cxn modelId="{6AA16F73-ADEA-4D48-A31B-280FE27B5E3E}" type="presParOf" srcId="{DF8A6853-E5A3-4F7C-8389-0744053239D1}" destId="{2BDE4DB1-9D2A-4271-9D45-EE390DE3A63F}" srcOrd="0" destOrd="0" presId="urn:microsoft.com/office/officeart/2005/8/layout/hierarchy1"/>
    <dgm:cxn modelId="{6C376442-19C0-4BE2-A8A3-661F9A9F8704}" type="presParOf" srcId="{DF8A6853-E5A3-4F7C-8389-0744053239D1}" destId="{895A12A8-EF32-4C59-B85E-600B0EC58A84}" srcOrd="1" destOrd="0" presId="urn:microsoft.com/office/officeart/2005/8/layout/hierarchy1"/>
    <dgm:cxn modelId="{2DB32BD7-7EDD-4668-A880-B12828EC1987}" type="presParOf" srcId="{895A12A8-EF32-4C59-B85E-600B0EC58A84}" destId="{BD4A5202-1376-439A-BD00-95F64AD97B62}" srcOrd="0" destOrd="0" presId="urn:microsoft.com/office/officeart/2005/8/layout/hierarchy1"/>
    <dgm:cxn modelId="{A20E0486-B3F4-4030-9020-05D9566125A4}" type="presParOf" srcId="{BD4A5202-1376-439A-BD00-95F64AD97B62}" destId="{8B74E95B-254D-4EC8-B539-0647CF68E5AA}" srcOrd="0" destOrd="0" presId="urn:microsoft.com/office/officeart/2005/8/layout/hierarchy1"/>
    <dgm:cxn modelId="{3A9186DB-4E15-4983-8DB0-2344406F455E}" type="presParOf" srcId="{BD4A5202-1376-439A-BD00-95F64AD97B62}" destId="{6160C28D-266A-4FB0-8B9A-7D64638A469B}" srcOrd="1" destOrd="0" presId="urn:microsoft.com/office/officeart/2005/8/layout/hierarchy1"/>
    <dgm:cxn modelId="{632A3051-10D2-40D0-89BC-D776803E000B}" type="presParOf" srcId="{895A12A8-EF32-4C59-B85E-600B0EC58A84}" destId="{11369809-A520-433B-8BBB-F6A7CAC13371}" srcOrd="1" destOrd="0" presId="urn:microsoft.com/office/officeart/2005/8/layout/hierarchy1"/>
    <dgm:cxn modelId="{C2120C41-4745-4808-9151-06EB4E2F5057}" type="presParOf" srcId="{782AF20F-4BE6-489A-AE19-FE66DE9682F9}" destId="{EF7D552E-13AC-4E00-83FB-2C964B2E5CB5}" srcOrd="4" destOrd="0" presId="urn:microsoft.com/office/officeart/2005/8/layout/hierarchy1"/>
    <dgm:cxn modelId="{EBF6073E-D7B7-4EA4-8A15-06D08CB1C24C}" type="presParOf" srcId="{782AF20F-4BE6-489A-AE19-FE66DE9682F9}" destId="{93CE3065-A8D8-4FD7-8E8E-42A376726945}" srcOrd="5" destOrd="0" presId="urn:microsoft.com/office/officeart/2005/8/layout/hierarchy1"/>
    <dgm:cxn modelId="{46C40AE2-ED96-4E29-A570-34BB5657B67D}" type="presParOf" srcId="{93CE3065-A8D8-4FD7-8E8E-42A376726945}" destId="{557C4C0E-5DAD-4BF7-AD6E-A72EE1108746}" srcOrd="0" destOrd="0" presId="urn:microsoft.com/office/officeart/2005/8/layout/hierarchy1"/>
    <dgm:cxn modelId="{9E0F10E6-41D0-4A19-A56B-09CCFF61E93E}" type="presParOf" srcId="{557C4C0E-5DAD-4BF7-AD6E-A72EE1108746}" destId="{5C61561E-9E36-491D-8140-61ED6075734A}" srcOrd="0" destOrd="0" presId="urn:microsoft.com/office/officeart/2005/8/layout/hierarchy1"/>
    <dgm:cxn modelId="{094AAD78-94A5-4CF5-BD5B-D24B2025CB5B}" type="presParOf" srcId="{557C4C0E-5DAD-4BF7-AD6E-A72EE1108746}" destId="{59A8F75D-8AC3-496E-B680-B86D1957852F}" srcOrd="1" destOrd="0" presId="urn:microsoft.com/office/officeart/2005/8/layout/hierarchy1"/>
    <dgm:cxn modelId="{56897770-9337-4BD8-8800-050FAA04C6B8}" type="presParOf" srcId="{93CE3065-A8D8-4FD7-8E8E-42A376726945}" destId="{882DCC7C-406E-4E6A-8ED6-F4F530570354}" srcOrd="1" destOrd="0" presId="urn:microsoft.com/office/officeart/2005/8/layout/hierarchy1"/>
    <dgm:cxn modelId="{1F3654DB-CE51-443C-A26D-227D908C81E3}" type="presParOf" srcId="{882DCC7C-406E-4E6A-8ED6-F4F530570354}" destId="{8FDF7F6A-101D-4E2E-BBF1-19E3AEAA2E0C}" srcOrd="0" destOrd="0" presId="urn:microsoft.com/office/officeart/2005/8/layout/hierarchy1"/>
    <dgm:cxn modelId="{6E8B795C-F2CE-4ECC-8895-B9A09578A8FB}" type="presParOf" srcId="{882DCC7C-406E-4E6A-8ED6-F4F530570354}" destId="{D50089B6-F737-4578-BB13-95299E6F83DE}" srcOrd="1" destOrd="0" presId="urn:microsoft.com/office/officeart/2005/8/layout/hierarchy1"/>
    <dgm:cxn modelId="{8CFD895A-E02E-475A-9256-49CFD82B2B05}" type="presParOf" srcId="{D50089B6-F737-4578-BB13-95299E6F83DE}" destId="{02CDC2E1-8B15-4D42-BCDA-4CF7EC4D695F}" srcOrd="0" destOrd="0" presId="urn:microsoft.com/office/officeart/2005/8/layout/hierarchy1"/>
    <dgm:cxn modelId="{D7729209-14CA-44FA-80CB-0D00DCEE26D9}" type="presParOf" srcId="{02CDC2E1-8B15-4D42-BCDA-4CF7EC4D695F}" destId="{77D398FB-6C6A-4A77-9F12-198A6FEF150D}" srcOrd="0" destOrd="0" presId="urn:microsoft.com/office/officeart/2005/8/layout/hierarchy1"/>
    <dgm:cxn modelId="{7C5E95E1-6CCC-4270-A0B1-200C699A639F}" type="presParOf" srcId="{02CDC2E1-8B15-4D42-BCDA-4CF7EC4D695F}" destId="{1FB1E0AC-75BF-45D0-9C54-3B680F8EF41B}" srcOrd="1" destOrd="0" presId="urn:microsoft.com/office/officeart/2005/8/layout/hierarchy1"/>
    <dgm:cxn modelId="{BF5B8674-F0A2-4576-BCA9-D62837E730B2}" type="presParOf" srcId="{D50089B6-F737-4578-BB13-95299E6F83DE}" destId="{BEB4D72F-5B93-4212-9043-B557FBCE5FD2}" srcOrd="1" destOrd="0" presId="urn:microsoft.com/office/officeart/2005/8/layout/hierarchy1"/>
    <dgm:cxn modelId="{7979231B-EFC6-4D6D-BDC2-53EE649F723F}" type="presParOf" srcId="{782AF20F-4BE6-489A-AE19-FE66DE9682F9}" destId="{3F83EF9B-1DD6-4A0D-ACC8-6D63C169A16B}" srcOrd="6" destOrd="0" presId="urn:microsoft.com/office/officeart/2005/8/layout/hierarchy1"/>
    <dgm:cxn modelId="{E2B2F6DA-5F41-45A4-843A-39ACB9A06985}" type="presParOf" srcId="{782AF20F-4BE6-489A-AE19-FE66DE9682F9}" destId="{AE118790-9E60-4C38-B53B-56CBEC004E3A}" srcOrd="7" destOrd="0" presId="urn:microsoft.com/office/officeart/2005/8/layout/hierarchy1"/>
    <dgm:cxn modelId="{08AFFF94-35AF-438B-BE2C-2552203555E4}" type="presParOf" srcId="{AE118790-9E60-4C38-B53B-56CBEC004E3A}" destId="{796613BA-06E7-4274-8118-1CDEA48AAA33}" srcOrd="0" destOrd="0" presId="urn:microsoft.com/office/officeart/2005/8/layout/hierarchy1"/>
    <dgm:cxn modelId="{EE2DAAFA-8C83-4CD7-A686-B314F36A3C48}" type="presParOf" srcId="{796613BA-06E7-4274-8118-1CDEA48AAA33}" destId="{43ABD2A4-EEF0-48DB-B1AF-8E034F8FCF39}" srcOrd="0" destOrd="0" presId="urn:microsoft.com/office/officeart/2005/8/layout/hierarchy1"/>
    <dgm:cxn modelId="{C15290E2-B994-45AD-9FB0-5F86A57A5D8E}" type="presParOf" srcId="{796613BA-06E7-4274-8118-1CDEA48AAA33}" destId="{F02068FB-51E2-4002-A687-FC74BC9704D0}" srcOrd="1" destOrd="0" presId="urn:microsoft.com/office/officeart/2005/8/layout/hierarchy1"/>
    <dgm:cxn modelId="{857B5088-5A2D-4060-9BA1-B9086D1C8BE7}" type="presParOf" srcId="{AE118790-9E60-4C38-B53B-56CBEC004E3A}" destId="{595C7A1E-1053-4D24-A43B-9D4B9A0757D8}" srcOrd="1" destOrd="0" presId="urn:microsoft.com/office/officeart/2005/8/layout/hierarchy1"/>
    <dgm:cxn modelId="{E260458F-BA64-4E3C-B223-479F49E2F83F}" type="presParOf" srcId="{595C7A1E-1053-4D24-A43B-9D4B9A0757D8}" destId="{CBC8E5AC-8AD4-4770-B4DC-A65F7AADE5A6}" srcOrd="0" destOrd="0" presId="urn:microsoft.com/office/officeart/2005/8/layout/hierarchy1"/>
    <dgm:cxn modelId="{797706DC-A638-4B65-A485-C5B5AE1A90C7}" type="presParOf" srcId="{595C7A1E-1053-4D24-A43B-9D4B9A0757D8}" destId="{7810FDCE-5408-45D2-831C-917F5D633774}" srcOrd="1" destOrd="0" presId="urn:microsoft.com/office/officeart/2005/8/layout/hierarchy1"/>
    <dgm:cxn modelId="{ED723AA6-70FA-4969-B380-036526BCD659}" type="presParOf" srcId="{7810FDCE-5408-45D2-831C-917F5D633774}" destId="{BE84907C-938A-4AF7-80E8-1B903672D653}" srcOrd="0" destOrd="0" presId="urn:microsoft.com/office/officeart/2005/8/layout/hierarchy1"/>
    <dgm:cxn modelId="{6A11CBC5-B58E-491F-9824-4EAB05EAF9A9}" type="presParOf" srcId="{BE84907C-938A-4AF7-80E8-1B903672D653}" destId="{DCC753AA-9D2F-4AF9-B965-911916B7F8B2}" srcOrd="0" destOrd="0" presId="urn:microsoft.com/office/officeart/2005/8/layout/hierarchy1"/>
    <dgm:cxn modelId="{ABA0F46D-8622-4E7D-9BD2-ED28E427888E}" type="presParOf" srcId="{BE84907C-938A-4AF7-80E8-1B903672D653}" destId="{D3920127-E6A0-40BB-88F5-BFAF939668F7}" srcOrd="1" destOrd="0" presId="urn:microsoft.com/office/officeart/2005/8/layout/hierarchy1"/>
    <dgm:cxn modelId="{4E8972EE-E4BF-4E6B-A875-654069E8624D}" type="presParOf" srcId="{7810FDCE-5408-45D2-831C-917F5D633774}" destId="{189738C7-C455-4039-AF93-1021579DCF89}" srcOrd="1" destOrd="0" presId="urn:microsoft.com/office/officeart/2005/8/layout/hierarchy1"/>
  </dgm:cxnLst>
  <dgm:bg/>
  <dgm:whole/>
</dgm:dataModel>
</file>

<file path=ppt/diagrams/data3.xml><?xml version="1.0" encoding="utf-8"?>
<dgm:dataModel xmlns:dgm="http://schemas.openxmlformats.org/drawingml/2006/diagram" xmlns:a="http://schemas.openxmlformats.org/drawingml/2006/main">
  <dgm:ptLst>
    <dgm:pt modelId="{B27DD226-EB3B-43DF-AAB4-62ACD18E21D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26BF3A2F-7CD2-4EB3-824A-75B97CACB6A1}">
      <dgm:prSet phldrT="[文本]" custT="1"/>
      <dgm:spPr/>
      <dgm:t>
        <a:bodyPr/>
        <a:lstStyle/>
        <a:p>
          <a:r>
            <a:rPr lang="en-US" altLang="zh-CN" sz="1600" b="1" dirty="0" smtClean="0"/>
            <a:t>BALB/C</a:t>
          </a:r>
          <a:r>
            <a:rPr lang="zh-CN" altLang="en-US" sz="1600" b="1" dirty="0" smtClean="0"/>
            <a:t>小鼠皮下荷瘤模型</a:t>
          </a:r>
          <a:endParaRPr lang="zh-CN" altLang="en-US" sz="1600" b="1" dirty="0"/>
        </a:p>
      </dgm:t>
    </dgm:pt>
    <dgm:pt modelId="{143744D9-8A52-4189-BB63-E001AEE924B3}" type="parTrans" cxnId="{08E00FC1-F17F-4FD2-9AD9-0FCA06B46496}">
      <dgm:prSet/>
      <dgm:spPr/>
      <dgm:t>
        <a:bodyPr/>
        <a:lstStyle/>
        <a:p>
          <a:endParaRPr lang="zh-CN" altLang="en-US"/>
        </a:p>
      </dgm:t>
    </dgm:pt>
    <dgm:pt modelId="{9C8DBF5A-6936-4A1E-BABD-D797255D19D3}" type="sibTrans" cxnId="{08E00FC1-F17F-4FD2-9AD9-0FCA06B46496}">
      <dgm:prSet/>
      <dgm:spPr/>
      <dgm:t>
        <a:bodyPr/>
        <a:lstStyle/>
        <a:p>
          <a:endParaRPr lang="zh-CN" altLang="en-US"/>
        </a:p>
      </dgm:t>
    </dgm:pt>
    <dgm:pt modelId="{6EE87907-1279-49B4-B126-BA1F495977C9}">
      <dgm:prSet phldrT="[文本]" custT="1"/>
      <dgm:spPr/>
      <dgm:t>
        <a:bodyPr/>
        <a:lstStyle/>
        <a:p>
          <a:r>
            <a:rPr lang="zh-CN" altLang="en-US" sz="1600" b="1" dirty="0" smtClean="0"/>
            <a:t>体内肿瘤靶向性</a:t>
          </a:r>
          <a:endParaRPr lang="zh-CN" altLang="en-US" sz="1600" b="1" dirty="0"/>
        </a:p>
      </dgm:t>
    </dgm:pt>
    <dgm:pt modelId="{317F1CDA-C69D-4D38-9BAD-32BCF205B8E1}" type="parTrans" cxnId="{C97456AA-772B-4FF2-A180-0FE89AE7D01A}">
      <dgm:prSet/>
      <dgm:spPr/>
      <dgm:t>
        <a:bodyPr/>
        <a:lstStyle/>
        <a:p>
          <a:endParaRPr lang="zh-CN" altLang="en-US" sz="2000" b="1"/>
        </a:p>
      </dgm:t>
    </dgm:pt>
    <dgm:pt modelId="{04D3A0CD-8C96-4143-83B3-C8E64E62E436}" type="sibTrans" cxnId="{C97456AA-772B-4FF2-A180-0FE89AE7D01A}">
      <dgm:prSet/>
      <dgm:spPr/>
      <dgm:t>
        <a:bodyPr/>
        <a:lstStyle/>
        <a:p>
          <a:endParaRPr lang="zh-CN" altLang="en-US"/>
        </a:p>
      </dgm:t>
    </dgm:pt>
    <dgm:pt modelId="{1E6A4857-CF70-437A-8217-8040CF92375C}">
      <dgm:prSet phldrT="[文本]" custT="1"/>
      <dgm:spPr/>
      <dgm:t>
        <a:bodyPr/>
        <a:lstStyle/>
        <a:p>
          <a:r>
            <a:rPr lang="en-US" altLang="zh-CN" sz="1600" b="1" dirty="0" smtClean="0"/>
            <a:t>ICP-MS</a:t>
          </a:r>
          <a:endParaRPr lang="zh-CN" altLang="en-US" sz="1600" b="1" dirty="0"/>
        </a:p>
      </dgm:t>
    </dgm:pt>
    <dgm:pt modelId="{F36A2717-0478-4716-938D-AAFB66930614}" type="parTrans" cxnId="{3287B3C7-073C-4EDF-9F51-0D20E538AB6D}">
      <dgm:prSet/>
      <dgm:spPr/>
      <dgm:t>
        <a:bodyPr/>
        <a:lstStyle/>
        <a:p>
          <a:endParaRPr lang="zh-CN" altLang="en-US" sz="2000" b="1"/>
        </a:p>
      </dgm:t>
    </dgm:pt>
    <dgm:pt modelId="{ADFD04A8-C04E-4FB0-9664-9AE00AC72529}" type="sibTrans" cxnId="{3287B3C7-073C-4EDF-9F51-0D20E538AB6D}">
      <dgm:prSet/>
      <dgm:spPr/>
      <dgm:t>
        <a:bodyPr/>
        <a:lstStyle/>
        <a:p>
          <a:endParaRPr lang="zh-CN" altLang="en-US"/>
        </a:p>
      </dgm:t>
    </dgm:pt>
    <dgm:pt modelId="{FD34A6C2-2B60-4AD3-AF9D-FF462C04F77B}">
      <dgm:prSet phldrT="[文本]" custT="1"/>
      <dgm:spPr/>
      <dgm:t>
        <a:bodyPr/>
        <a:lstStyle/>
        <a:p>
          <a:r>
            <a:rPr lang="zh-CN" altLang="en-US" sz="1600" b="1" dirty="0" smtClean="0"/>
            <a:t>荧光半定量</a:t>
          </a:r>
          <a:endParaRPr lang="zh-CN" altLang="en-US" sz="1600" b="1" dirty="0"/>
        </a:p>
      </dgm:t>
    </dgm:pt>
    <dgm:pt modelId="{C68AF1FE-5937-4090-9744-FEC40901D8CC}" type="parTrans" cxnId="{60B934F3-DF1C-428D-8ACE-872204B16BC7}">
      <dgm:prSet/>
      <dgm:spPr/>
      <dgm:t>
        <a:bodyPr/>
        <a:lstStyle/>
        <a:p>
          <a:endParaRPr lang="zh-CN" altLang="en-US" sz="2000" b="1"/>
        </a:p>
      </dgm:t>
    </dgm:pt>
    <dgm:pt modelId="{DDCBC82D-2CCA-494D-B4C0-1827D8DFBD73}" type="sibTrans" cxnId="{60B934F3-DF1C-428D-8ACE-872204B16BC7}">
      <dgm:prSet/>
      <dgm:spPr/>
      <dgm:t>
        <a:bodyPr/>
        <a:lstStyle/>
        <a:p>
          <a:endParaRPr lang="zh-CN" altLang="en-US"/>
        </a:p>
      </dgm:t>
    </dgm:pt>
    <dgm:pt modelId="{244CE88E-21B8-4254-8D15-D7E256624E5A}">
      <dgm:prSet phldrT="[文本]" custT="1"/>
      <dgm:spPr/>
      <dgm:t>
        <a:bodyPr/>
        <a:lstStyle/>
        <a:p>
          <a:r>
            <a:rPr lang="zh-CN" altLang="en-US" sz="1600" b="1" dirty="0" smtClean="0"/>
            <a:t>体内微波增敏</a:t>
          </a:r>
          <a:endParaRPr lang="zh-CN" altLang="en-US" sz="1600" b="1" dirty="0"/>
        </a:p>
      </dgm:t>
    </dgm:pt>
    <dgm:pt modelId="{43E7D735-633A-46C6-BDAC-E7AB5400A14E}" type="parTrans" cxnId="{703A47FA-07A5-4BA1-80B0-D7EDFF1CBAE3}">
      <dgm:prSet/>
      <dgm:spPr/>
      <dgm:t>
        <a:bodyPr/>
        <a:lstStyle/>
        <a:p>
          <a:endParaRPr lang="zh-CN" altLang="en-US" sz="2000" b="1"/>
        </a:p>
      </dgm:t>
    </dgm:pt>
    <dgm:pt modelId="{29052BF6-CB40-4E0A-A919-79627E497DFD}" type="sibTrans" cxnId="{703A47FA-07A5-4BA1-80B0-D7EDFF1CBAE3}">
      <dgm:prSet/>
      <dgm:spPr/>
      <dgm:t>
        <a:bodyPr/>
        <a:lstStyle/>
        <a:p>
          <a:endParaRPr lang="zh-CN" altLang="en-US"/>
        </a:p>
      </dgm:t>
    </dgm:pt>
    <dgm:pt modelId="{DCC4B56D-8E80-435A-8A90-5E91BDEA1C31}">
      <dgm:prSet phldrT="[文本]" custT="1"/>
      <dgm:spPr/>
      <dgm:t>
        <a:bodyPr/>
        <a:lstStyle/>
        <a:p>
          <a:r>
            <a:rPr lang="zh-CN" altLang="en-US" sz="1600" b="1" dirty="0" smtClean="0"/>
            <a:t>热红外成像仪</a:t>
          </a:r>
          <a:endParaRPr lang="zh-CN" altLang="en-US" sz="1600" b="1" dirty="0"/>
        </a:p>
      </dgm:t>
    </dgm:pt>
    <dgm:pt modelId="{FE51DCA0-B1C9-4095-8220-AAB16A3CA015}" type="parTrans" cxnId="{33DCAF7D-1DA3-45C7-9BB2-B14B590E9821}">
      <dgm:prSet/>
      <dgm:spPr/>
      <dgm:t>
        <a:bodyPr/>
        <a:lstStyle/>
        <a:p>
          <a:endParaRPr lang="zh-CN" altLang="en-US" sz="2000" b="1"/>
        </a:p>
      </dgm:t>
    </dgm:pt>
    <dgm:pt modelId="{486DC7E2-27EC-4AB7-A523-CA30315C1C79}" type="sibTrans" cxnId="{33DCAF7D-1DA3-45C7-9BB2-B14B590E9821}">
      <dgm:prSet/>
      <dgm:spPr/>
      <dgm:t>
        <a:bodyPr/>
        <a:lstStyle/>
        <a:p>
          <a:endParaRPr lang="zh-CN" altLang="en-US"/>
        </a:p>
      </dgm:t>
    </dgm:pt>
    <dgm:pt modelId="{C7206C1B-01E1-495A-90E3-9A18C4DDFD66}">
      <dgm:prSet custT="1"/>
      <dgm:spPr/>
      <dgm:t>
        <a:bodyPr/>
        <a:lstStyle/>
        <a:p>
          <a:r>
            <a:rPr lang="zh-CN" altLang="en-US" sz="1600" b="1" dirty="0" smtClean="0"/>
            <a:t>肿瘤进展评价</a:t>
          </a:r>
          <a:endParaRPr lang="zh-CN" altLang="en-US" sz="1600" b="1" dirty="0"/>
        </a:p>
      </dgm:t>
    </dgm:pt>
    <dgm:pt modelId="{BA5603ED-0719-4AE7-92DF-6FFB58CB3603}" type="parTrans" cxnId="{0EDCB230-16BD-464D-AA61-6BA323EB2A9D}">
      <dgm:prSet/>
      <dgm:spPr/>
      <dgm:t>
        <a:bodyPr/>
        <a:lstStyle/>
        <a:p>
          <a:endParaRPr lang="zh-CN" altLang="en-US" sz="2000" b="1"/>
        </a:p>
      </dgm:t>
    </dgm:pt>
    <dgm:pt modelId="{EADBE990-1A3E-4AC5-B074-6AC4C90A07E4}" type="sibTrans" cxnId="{0EDCB230-16BD-464D-AA61-6BA323EB2A9D}">
      <dgm:prSet/>
      <dgm:spPr/>
      <dgm:t>
        <a:bodyPr/>
        <a:lstStyle/>
        <a:p>
          <a:endParaRPr lang="zh-CN" altLang="en-US"/>
        </a:p>
      </dgm:t>
    </dgm:pt>
    <dgm:pt modelId="{798F1860-E9FE-4CB9-8DC1-28DB72FC6F31}">
      <dgm:prSet custT="1"/>
      <dgm:spPr/>
      <dgm:t>
        <a:bodyPr/>
        <a:lstStyle/>
        <a:p>
          <a:r>
            <a:rPr lang="zh-CN" altLang="en-US" sz="1600" b="1" dirty="0" smtClean="0"/>
            <a:t>肿瘤组织坏死情况观察</a:t>
          </a:r>
          <a:endParaRPr lang="zh-CN" altLang="en-US" sz="1600" b="1" dirty="0"/>
        </a:p>
      </dgm:t>
    </dgm:pt>
    <dgm:pt modelId="{876F8CA2-AD06-4CFB-B20F-C80F35C78DBC}" type="parTrans" cxnId="{8F5A5EB3-A50E-4C80-9B85-1178B36BF781}">
      <dgm:prSet/>
      <dgm:spPr/>
      <dgm:t>
        <a:bodyPr/>
        <a:lstStyle/>
        <a:p>
          <a:endParaRPr lang="zh-CN" altLang="en-US" sz="2000" b="1"/>
        </a:p>
      </dgm:t>
    </dgm:pt>
    <dgm:pt modelId="{CC258D62-0B69-493C-BAD5-B8C563EB98C5}" type="sibTrans" cxnId="{8F5A5EB3-A50E-4C80-9B85-1178B36BF781}">
      <dgm:prSet/>
      <dgm:spPr/>
      <dgm:t>
        <a:bodyPr/>
        <a:lstStyle/>
        <a:p>
          <a:endParaRPr lang="zh-CN" altLang="en-US"/>
        </a:p>
      </dgm:t>
    </dgm:pt>
    <dgm:pt modelId="{8F387927-98F8-41E2-9CD5-9FCB6BEC609B}">
      <dgm:prSet custT="1"/>
      <dgm:spPr/>
      <dgm:t>
        <a:bodyPr/>
        <a:lstStyle/>
        <a:p>
          <a:r>
            <a:rPr lang="zh-CN" altLang="en-US" sz="1600" b="1" dirty="0" smtClean="0"/>
            <a:t>肿瘤及体重测量</a:t>
          </a:r>
          <a:endParaRPr lang="zh-CN" altLang="en-US" sz="1600" b="1" dirty="0"/>
        </a:p>
      </dgm:t>
    </dgm:pt>
    <dgm:pt modelId="{302D4A1F-8219-408D-82CD-77660A9F398A}" type="parTrans" cxnId="{0A8D363E-7890-4FB7-AC6F-E3B68617751B}">
      <dgm:prSet/>
      <dgm:spPr/>
      <dgm:t>
        <a:bodyPr/>
        <a:lstStyle/>
        <a:p>
          <a:endParaRPr lang="zh-CN" altLang="en-US" sz="2000" b="1"/>
        </a:p>
      </dgm:t>
    </dgm:pt>
    <dgm:pt modelId="{416897BC-3903-4B17-91B4-0B8E5495CB13}" type="sibTrans" cxnId="{0A8D363E-7890-4FB7-AC6F-E3B68617751B}">
      <dgm:prSet/>
      <dgm:spPr/>
      <dgm:t>
        <a:bodyPr/>
        <a:lstStyle/>
        <a:p>
          <a:endParaRPr lang="zh-CN" altLang="en-US"/>
        </a:p>
      </dgm:t>
    </dgm:pt>
    <dgm:pt modelId="{28C4A77E-567B-4E07-9B84-A55DB1ECD18E}">
      <dgm:prSet custT="1"/>
      <dgm:spPr/>
      <dgm:t>
        <a:bodyPr/>
        <a:lstStyle/>
        <a:p>
          <a:r>
            <a:rPr lang="en-US" altLang="zh-CN" sz="1600" b="1" dirty="0" smtClean="0"/>
            <a:t>HE</a:t>
          </a:r>
          <a:r>
            <a:rPr lang="zh-CN" altLang="en-US" sz="1600" b="1" dirty="0" smtClean="0"/>
            <a:t>染色及电镜</a:t>
          </a:r>
          <a:endParaRPr lang="zh-CN" altLang="en-US" sz="1600" b="1" dirty="0"/>
        </a:p>
      </dgm:t>
    </dgm:pt>
    <dgm:pt modelId="{9FC2D763-6803-4FD8-ACFE-7D654E94702B}" type="parTrans" cxnId="{A223B20D-2FEB-4826-9C08-E8018E79E98C}">
      <dgm:prSet/>
      <dgm:spPr/>
      <dgm:t>
        <a:bodyPr/>
        <a:lstStyle/>
        <a:p>
          <a:endParaRPr lang="zh-CN" altLang="en-US" sz="2000" b="1"/>
        </a:p>
      </dgm:t>
    </dgm:pt>
    <dgm:pt modelId="{C9A9F5F9-CE57-4068-9EE7-261C65C77316}" type="sibTrans" cxnId="{A223B20D-2FEB-4826-9C08-E8018E79E98C}">
      <dgm:prSet/>
      <dgm:spPr/>
      <dgm:t>
        <a:bodyPr/>
        <a:lstStyle/>
        <a:p>
          <a:endParaRPr lang="zh-CN" altLang="en-US"/>
        </a:p>
      </dgm:t>
    </dgm:pt>
    <dgm:pt modelId="{128ED15C-7195-4FA8-AFE8-1F4E75E78FBE}" type="pres">
      <dgm:prSet presAssocID="{B27DD226-EB3B-43DF-AAB4-62ACD18E21DA}" presName="hierChild1" presStyleCnt="0">
        <dgm:presLayoutVars>
          <dgm:chPref val="1"/>
          <dgm:dir/>
          <dgm:animOne val="branch"/>
          <dgm:animLvl val="lvl"/>
          <dgm:resizeHandles/>
        </dgm:presLayoutVars>
      </dgm:prSet>
      <dgm:spPr/>
      <dgm:t>
        <a:bodyPr/>
        <a:lstStyle/>
        <a:p>
          <a:endParaRPr lang="zh-CN" altLang="en-US"/>
        </a:p>
      </dgm:t>
    </dgm:pt>
    <dgm:pt modelId="{9B392A3F-5AA8-411C-B651-E905899EED23}" type="pres">
      <dgm:prSet presAssocID="{26BF3A2F-7CD2-4EB3-824A-75B97CACB6A1}" presName="hierRoot1" presStyleCnt="0"/>
      <dgm:spPr/>
    </dgm:pt>
    <dgm:pt modelId="{06EC8C87-CE67-427B-A450-E893796DB4CB}" type="pres">
      <dgm:prSet presAssocID="{26BF3A2F-7CD2-4EB3-824A-75B97CACB6A1}" presName="composite" presStyleCnt="0"/>
      <dgm:spPr/>
    </dgm:pt>
    <dgm:pt modelId="{A7377791-3CF8-4120-B2BD-997E95FF2B2C}" type="pres">
      <dgm:prSet presAssocID="{26BF3A2F-7CD2-4EB3-824A-75B97CACB6A1}" presName="background" presStyleLbl="node0" presStyleIdx="0" presStyleCnt="1"/>
      <dgm:spPr/>
    </dgm:pt>
    <dgm:pt modelId="{7A5A8666-9117-44FC-9F91-54BBD4DEF330}" type="pres">
      <dgm:prSet presAssocID="{26BF3A2F-7CD2-4EB3-824A-75B97CACB6A1}" presName="text" presStyleLbl="fgAcc0" presStyleIdx="0" presStyleCnt="1">
        <dgm:presLayoutVars>
          <dgm:chPref val="3"/>
        </dgm:presLayoutVars>
      </dgm:prSet>
      <dgm:spPr/>
      <dgm:t>
        <a:bodyPr/>
        <a:lstStyle/>
        <a:p>
          <a:endParaRPr lang="zh-CN" altLang="en-US"/>
        </a:p>
      </dgm:t>
    </dgm:pt>
    <dgm:pt modelId="{1F740018-E6A7-469A-BAEA-229121CCF1EB}" type="pres">
      <dgm:prSet presAssocID="{26BF3A2F-7CD2-4EB3-824A-75B97CACB6A1}" presName="hierChild2" presStyleCnt="0"/>
      <dgm:spPr/>
    </dgm:pt>
    <dgm:pt modelId="{8E8A1816-2B15-4EC5-9D98-DA6F7C781E1B}" type="pres">
      <dgm:prSet presAssocID="{317F1CDA-C69D-4D38-9BAD-32BCF205B8E1}" presName="Name10" presStyleLbl="parChTrans1D2" presStyleIdx="0" presStyleCnt="4"/>
      <dgm:spPr/>
      <dgm:t>
        <a:bodyPr/>
        <a:lstStyle/>
        <a:p>
          <a:endParaRPr lang="zh-CN" altLang="en-US"/>
        </a:p>
      </dgm:t>
    </dgm:pt>
    <dgm:pt modelId="{6EEC9089-29C3-41A1-9ECB-2E29F1AB6A5E}" type="pres">
      <dgm:prSet presAssocID="{6EE87907-1279-49B4-B126-BA1F495977C9}" presName="hierRoot2" presStyleCnt="0"/>
      <dgm:spPr/>
    </dgm:pt>
    <dgm:pt modelId="{A855A795-3289-4504-91A9-AE15FC288BB7}" type="pres">
      <dgm:prSet presAssocID="{6EE87907-1279-49B4-B126-BA1F495977C9}" presName="composite2" presStyleCnt="0"/>
      <dgm:spPr/>
    </dgm:pt>
    <dgm:pt modelId="{A123AF5A-3DC5-4468-BD4E-277682836579}" type="pres">
      <dgm:prSet presAssocID="{6EE87907-1279-49B4-B126-BA1F495977C9}" presName="background2" presStyleLbl="node2" presStyleIdx="0" presStyleCnt="4"/>
      <dgm:spPr/>
    </dgm:pt>
    <dgm:pt modelId="{F758A8BB-1DA7-41BC-BD5D-E62D6A54D519}" type="pres">
      <dgm:prSet presAssocID="{6EE87907-1279-49B4-B126-BA1F495977C9}" presName="text2" presStyleLbl="fgAcc2" presStyleIdx="0" presStyleCnt="4">
        <dgm:presLayoutVars>
          <dgm:chPref val="3"/>
        </dgm:presLayoutVars>
      </dgm:prSet>
      <dgm:spPr/>
      <dgm:t>
        <a:bodyPr/>
        <a:lstStyle/>
        <a:p>
          <a:endParaRPr lang="zh-CN" altLang="en-US"/>
        </a:p>
      </dgm:t>
    </dgm:pt>
    <dgm:pt modelId="{5A7D24E6-E85C-4A0B-86CE-7E9361E3B921}" type="pres">
      <dgm:prSet presAssocID="{6EE87907-1279-49B4-B126-BA1F495977C9}" presName="hierChild3" presStyleCnt="0"/>
      <dgm:spPr/>
    </dgm:pt>
    <dgm:pt modelId="{E49FA80F-6505-4494-8490-3CE1B3480091}" type="pres">
      <dgm:prSet presAssocID="{F36A2717-0478-4716-938D-AAFB66930614}" presName="Name17" presStyleLbl="parChTrans1D3" presStyleIdx="0" presStyleCnt="5"/>
      <dgm:spPr/>
      <dgm:t>
        <a:bodyPr/>
        <a:lstStyle/>
        <a:p>
          <a:endParaRPr lang="zh-CN" altLang="en-US"/>
        </a:p>
      </dgm:t>
    </dgm:pt>
    <dgm:pt modelId="{A93873E3-4EA6-437E-861D-8D690EBB0686}" type="pres">
      <dgm:prSet presAssocID="{1E6A4857-CF70-437A-8217-8040CF92375C}" presName="hierRoot3" presStyleCnt="0"/>
      <dgm:spPr/>
    </dgm:pt>
    <dgm:pt modelId="{BA0C3717-CDCB-41C8-B9B4-3114C4ED000A}" type="pres">
      <dgm:prSet presAssocID="{1E6A4857-CF70-437A-8217-8040CF92375C}" presName="composite3" presStyleCnt="0"/>
      <dgm:spPr/>
    </dgm:pt>
    <dgm:pt modelId="{626C641C-5C1D-41D3-9E1E-7BA8592B860F}" type="pres">
      <dgm:prSet presAssocID="{1E6A4857-CF70-437A-8217-8040CF92375C}" presName="background3" presStyleLbl="node3" presStyleIdx="0" presStyleCnt="5"/>
      <dgm:spPr/>
    </dgm:pt>
    <dgm:pt modelId="{45F1A544-FD8D-4EAA-97B2-FBE82C034652}" type="pres">
      <dgm:prSet presAssocID="{1E6A4857-CF70-437A-8217-8040CF92375C}" presName="text3" presStyleLbl="fgAcc3" presStyleIdx="0" presStyleCnt="5">
        <dgm:presLayoutVars>
          <dgm:chPref val="3"/>
        </dgm:presLayoutVars>
      </dgm:prSet>
      <dgm:spPr/>
      <dgm:t>
        <a:bodyPr/>
        <a:lstStyle/>
        <a:p>
          <a:endParaRPr lang="zh-CN" altLang="en-US"/>
        </a:p>
      </dgm:t>
    </dgm:pt>
    <dgm:pt modelId="{CCE62FCB-C123-45B4-9788-20558291B48C}" type="pres">
      <dgm:prSet presAssocID="{1E6A4857-CF70-437A-8217-8040CF92375C}" presName="hierChild4" presStyleCnt="0"/>
      <dgm:spPr/>
    </dgm:pt>
    <dgm:pt modelId="{A72D4B6D-30DB-4A84-B13F-C949D149BC91}" type="pres">
      <dgm:prSet presAssocID="{C68AF1FE-5937-4090-9744-FEC40901D8CC}" presName="Name17" presStyleLbl="parChTrans1D3" presStyleIdx="1" presStyleCnt="5"/>
      <dgm:spPr/>
      <dgm:t>
        <a:bodyPr/>
        <a:lstStyle/>
        <a:p>
          <a:endParaRPr lang="zh-CN" altLang="en-US"/>
        </a:p>
      </dgm:t>
    </dgm:pt>
    <dgm:pt modelId="{E6C08D07-CE8D-405E-9E1F-504C7978464C}" type="pres">
      <dgm:prSet presAssocID="{FD34A6C2-2B60-4AD3-AF9D-FF462C04F77B}" presName="hierRoot3" presStyleCnt="0"/>
      <dgm:spPr/>
    </dgm:pt>
    <dgm:pt modelId="{A19B7E51-A09D-425E-991D-0D27837B7AB6}" type="pres">
      <dgm:prSet presAssocID="{FD34A6C2-2B60-4AD3-AF9D-FF462C04F77B}" presName="composite3" presStyleCnt="0"/>
      <dgm:spPr/>
    </dgm:pt>
    <dgm:pt modelId="{8E8ACE9B-236A-450E-A2E1-372CD6EF75D3}" type="pres">
      <dgm:prSet presAssocID="{FD34A6C2-2B60-4AD3-AF9D-FF462C04F77B}" presName="background3" presStyleLbl="node3" presStyleIdx="1" presStyleCnt="5"/>
      <dgm:spPr/>
    </dgm:pt>
    <dgm:pt modelId="{CDF45A24-522F-41D4-BD9E-88938060BB64}" type="pres">
      <dgm:prSet presAssocID="{FD34A6C2-2B60-4AD3-AF9D-FF462C04F77B}" presName="text3" presStyleLbl="fgAcc3" presStyleIdx="1" presStyleCnt="5">
        <dgm:presLayoutVars>
          <dgm:chPref val="3"/>
        </dgm:presLayoutVars>
      </dgm:prSet>
      <dgm:spPr/>
      <dgm:t>
        <a:bodyPr/>
        <a:lstStyle/>
        <a:p>
          <a:endParaRPr lang="zh-CN" altLang="en-US"/>
        </a:p>
      </dgm:t>
    </dgm:pt>
    <dgm:pt modelId="{1052BF85-82E5-46FC-B903-AEDAF3F554F4}" type="pres">
      <dgm:prSet presAssocID="{FD34A6C2-2B60-4AD3-AF9D-FF462C04F77B}" presName="hierChild4" presStyleCnt="0"/>
      <dgm:spPr/>
    </dgm:pt>
    <dgm:pt modelId="{358F1FA5-C982-4589-A691-EB44DFE9F4B8}" type="pres">
      <dgm:prSet presAssocID="{43E7D735-633A-46C6-BDAC-E7AB5400A14E}" presName="Name10" presStyleLbl="parChTrans1D2" presStyleIdx="1" presStyleCnt="4"/>
      <dgm:spPr/>
      <dgm:t>
        <a:bodyPr/>
        <a:lstStyle/>
        <a:p>
          <a:endParaRPr lang="zh-CN" altLang="en-US"/>
        </a:p>
      </dgm:t>
    </dgm:pt>
    <dgm:pt modelId="{75774191-C5E6-45A7-9E1B-7EE816492014}" type="pres">
      <dgm:prSet presAssocID="{244CE88E-21B8-4254-8D15-D7E256624E5A}" presName="hierRoot2" presStyleCnt="0"/>
      <dgm:spPr/>
    </dgm:pt>
    <dgm:pt modelId="{CE31C934-551B-4DFA-8295-826E9537547E}" type="pres">
      <dgm:prSet presAssocID="{244CE88E-21B8-4254-8D15-D7E256624E5A}" presName="composite2" presStyleCnt="0"/>
      <dgm:spPr/>
    </dgm:pt>
    <dgm:pt modelId="{C9B1C38F-5D38-4B4F-AC70-037DA4C55C5B}" type="pres">
      <dgm:prSet presAssocID="{244CE88E-21B8-4254-8D15-D7E256624E5A}" presName="background2" presStyleLbl="node2" presStyleIdx="1" presStyleCnt="4"/>
      <dgm:spPr/>
    </dgm:pt>
    <dgm:pt modelId="{62343BDE-B42D-4229-BD12-434C12CC6469}" type="pres">
      <dgm:prSet presAssocID="{244CE88E-21B8-4254-8D15-D7E256624E5A}" presName="text2" presStyleLbl="fgAcc2" presStyleIdx="1" presStyleCnt="4">
        <dgm:presLayoutVars>
          <dgm:chPref val="3"/>
        </dgm:presLayoutVars>
      </dgm:prSet>
      <dgm:spPr/>
      <dgm:t>
        <a:bodyPr/>
        <a:lstStyle/>
        <a:p>
          <a:endParaRPr lang="zh-CN" altLang="en-US"/>
        </a:p>
      </dgm:t>
    </dgm:pt>
    <dgm:pt modelId="{76314C65-1062-4CCD-B1AB-48E3EEA44E83}" type="pres">
      <dgm:prSet presAssocID="{244CE88E-21B8-4254-8D15-D7E256624E5A}" presName="hierChild3" presStyleCnt="0"/>
      <dgm:spPr/>
    </dgm:pt>
    <dgm:pt modelId="{7A86CF16-2DAF-420B-87C4-2C8B4F088370}" type="pres">
      <dgm:prSet presAssocID="{FE51DCA0-B1C9-4095-8220-AAB16A3CA015}" presName="Name17" presStyleLbl="parChTrans1D3" presStyleIdx="2" presStyleCnt="5"/>
      <dgm:spPr/>
      <dgm:t>
        <a:bodyPr/>
        <a:lstStyle/>
        <a:p>
          <a:endParaRPr lang="zh-CN" altLang="en-US"/>
        </a:p>
      </dgm:t>
    </dgm:pt>
    <dgm:pt modelId="{5C542B52-8879-44AC-8112-65F888883447}" type="pres">
      <dgm:prSet presAssocID="{DCC4B56D-8E80-435A-8A90-5E91BDEA1C31}" presName="hierRoot3" presStyleCnt="0"/>
      <dgm:spPr/>
    </dgm:pt>
    <dgm:pt modelId="{9A7C224D-46F7-4CD8-85AD-7E630CA3F92E}" type="pres">
      <dgm:prSet presAssocID="{DCC4B56D-8E80-435A-8A90-5E91BDEA1C31}" presName="composite3" presStyleCnt="0"/>
      <dgm:spPr/>
    </dgm:pt>
    <dgm:pt modelId="{99453A52-CA06-4CE2-9AE9-BBC29267EEA6}" type="pres">
      <dgm:prSet presAssocID="{DCC4B56D-8E80-435A-8A90-5E91BDEA1C31}" presName="background3" presStyleLbl="node3" presStyleIdx="2" presStyleCnt="5"/>
      <dgm:spPr/>
    </dgm:pt>
    <dgm:pt modelId="{5F0F8C52-2940-4959-BC5E-7A5ED12A9C56}" type="pres">
      <dgm:prSet presAssocID="{DCC4B56D-8E80-435A-8A90-5E91BDEA1C31}" presName="text3" presStyleLbl="fgAcc3" presStyleIdx="2" presStyleCnt="5">
        <dgm:presLayoutVars>
          <dgm:chPref val="3"/>
        </dgm:presLayoutVars>
      </dgm:prSet>
      <dgm:spPr/>
      <dgm:t>
        <a:bodyPr/>
        <a:lstStyle/>
        <a:p>
          <a:endParaRPr lang="zh-CN" altLang="en-US"/>
        </a:p>
      </dgm:t>
    </dgm:pt>
    <dgm:pt modelId="{70456B86-FBD7-4804-94EB-BC0BF84A516C}" type="pres">
      <dgm:prSet presAssocID="{DCC4B56D-8E80-435A-8A90-5E91BDEA1C31}" presName="hierChild4" presStyleCnt="0"/>
      <dgm:spPr/>
    </dgm:pt>
    <dgm:pt modelId="{7BBBE1EE-A326-43A9-8CB6-EE9FA9634DC3}" type="pres">
      <dgm:prSet presAssocID="{BA5603ED-0719-4AE7-92DF-6FFB58CB3603}" presName="Name10" presStyleLbl="parChTrans1D2" presStyleIdx="2" presStyleCnt="4"/>
      <dgm:spPr/>
      <dgm:t>
        <a:bodyPr/>
        <a:lstStyle/>
        <a:p>
          <a:endParaRPr lang="zh-CN" altLang="en-US"/>
        </a:p>
      </dgm:t>
    </dgm:pt>
    <dgm:pt modelId="{38E7AAFC-F167-4FA1-B0FD-538EF4403447}" type="pres">
      <dgm:prSet presAssocID="{C7206C1B-01E1-495A-90E3-9A18C4DDFD66}" presName="hierRoot2" presStyleCnt="0"/>
      <dgm:spPr/>
    </dgm:pt>
    <dgm:pt modelId="{942137C0-DB0B-4AC5-89CA-9316CF1EC818}" type="pres">
      <dgm:prSet presAssocID="{C7206C1B-01E1-495A-90E3-9A18C4DDFD66}" presName="composite2" presStyleCnt="0"/>
      <dgm:spPr/>
    </dgm:pt>
    <dgm:pt modelId="{5ADAE414-C4D1-4ECD-BB60-6D05DEC02FB6}" type="pres">
      <dgm:prSet presAssocID="{C7206C1B-01E1-495A-90E3-9A18C4DDFD66}" presName="background2" presStyleLbl="node2" presStyleIdx="2" presStyleCnt="4"/>
      <dgm:spPr/>
    </dgm:pt>
    <dgm:pt modelId="{58293217-8CE9-4209-A9A3-5AC58DF8C42B}" type="pres">
      <dgm:prSet presAssocID="{C7206C1B-01E1-495A-90E3-9A18C4DDFD66}" presName="text2" presStyleLbl="fgAcc2" presStyleIdx="2" presStyleCnt="4">
        <dgm:presLayoutVars>
          <dgm:chPref val="3"/>
        </dgm:presLayoutVars>
      </dgm:prSet>
      <dgm:spPr/>
      <dgm:t>
        <a:bodyPr/>
        <a:lstStyle/>
        <a:p>
          <a:endParaRPr lang="zh-CN" altLang="en-US"/>
        </a:p>
      </dgm:t>
    </dgm:pt>
    <dgm:pt modelId="{05A1E21D-C691-4EC4-9611-350FE181C134}" type="pres">
      <dgm:prSet presAssocID="{C7206C1B-01E1-495A-90E3-9A18C4DDFD66}" presName="hierChild3" presStyleCnt="0"/>
      <dgm:spPr/>
    </dgm:pt>
    <dgm:pt modelId="{A26FE877-5CD5-4616-AD39-A66AC43695D3}" type="pres">
      <dgm:prSet presAssocID="{302D4A1F-8219-408D-82CD-77660A9F398A}" presName="Name17" presStyleLbl="parChTrans1D3" presStyleIdx="3" presStyleCnt="5"/>
      <dgm:spPr/>
      <dgm:t>
        <a:bodyPr/>
        <a:lstStyle/>
        <a:p>
          <a:endParaRPr lang="zh-CN" altLang="en-US"/>
        </a:p>
      </dgm:t>
    </dgm:pt>
    <dgm:pt modelId="{7A78CC10-5F4F-42C8-A42B-975F43688257}" type="pres">
      <dgm:prSet presAssocID="{8F387927-98F8-41E2-9CD5-9FCB6BEC609B}" presName="hierRoot3" presStyleCnt="0"/>
      <dgm:spPr/>
    </dgm:pt>
    <dgm:pt modelId="{1940653B-41F6-466E-9001-0E5134475CDF}" type="pres">
      <dgm:prSet presAssocID="{8F387927-98F8-41E2-9CD5-9FCB6BEC609B}" presName="composite3" presStyleCnt="0"/>
      <dgm:spPr/>
    </dgm:pt>
    <dgm:pt modelId="{842BB40C-2D1D-4DDE-B5C2-2CC70C3D2597}" type="pres">
      <dgm:prSet presAssocID="{8F387927-98F8-41E2-9CD5-9FCB6BEC609B}" presName="background3" presStyleLbl="node3" presStyleIdx="3" presStyleCnt="5"/>
      <dgm:spPr/>
    </dgm:pt>
    <dgm:pt modelId="{4CEEFC3F-49BD-4B7F-AF30-FBA0818787DF}" type="pres">
      <dgm:prSet presAssocID="{8F387927-98F8-41E2-9CD5-9FCB6BEC609B}" presName="text3" presStyleLbl="fgAcc3" presStyleIdx="3" presStyleCnt="5">
        <dgm:presLayoutVars>
          <dgm:chPref val="3"/>
        </dgm:presLayoutVars>
      </dgm:prSet>
      <dgm:spPr/>
      <dgm:t>
        <a:bodyPr/>
        <a:lstStyle/>
        <a:p>
          <a:endParaRPr lang="zh-CN" altLang="en-US"/>
        </a:p>
      </dgm:t>
    </dgm:pt>
    <dgm:pt modelId="{9CDE2201-1CE2-40A5-8222-B13B057334E0}" type="pres">
      <dgm:prSet presAssocID="{8F387927-98F8-41E2-9CD5-9FCB6BEC609B}" presName="hierChild4" presStyleCnt="0"/>
      <dgm:spPr/>
    </dgm:pt>
    <dgm:pt modelId="{C783ABF0-2E81-48EF-BC83-8673AED8EB6B}" type="pres">
      <dgm:prSet presAssocID="{876F8CA2-AD06-4CFB-B20F-C80F35C78DBC}" presName="Name10" presStyleLbl="parChTrans1D2" presStyleIdx="3" presStyleCnt="4"/>
      <dgm:spPr/>
      <dgm:t>
        <a:bodyPr/>
        <a:lstStyle/>
        <a:p>
          <a:endParaRPr lang="zh-CN" altLang="en-US"/>
        </a:p>
      </dgm:t>
    </dgm:pt>
    <dgm:pt modelId="{954B2E64-6A19-4687-8C50-CA4B0317F56E}" type="pres">
      <dgm:prSet presAssocID="{798F1860-E9FE-4CB9-8DC1-28DB72FC6F31}" presName="hierRoot2" presStyleCnt="0"/>
      <dgm:spPr/>
    </dgm:pt>
    <dgm:pt modelId="{80438CEA-5B89-4843-97C4-7C263EECAEB2}" type="pres">
      <dgm:prSet presAssocID="{798F1860-E9FE-4CB9-8DC1-28DB72FC6F31}" presName="composite2" presStyleCnt="0"/>
      <dgm:spPr/>
    </dgm:pt>
    <dgm:pt modelId="{FC045342-B798-4DEB-99D0-80E3178DEB77}" type="pres">
      <dgm:prSet presAssocID="{798F1860-E9FE-4CB9-8DC1-28DB72FC6F31}" presName="background2" presStyleLbl="node2" presStyleIdx="3" presStyleCnt="4"/>
      <dgm:spPr/>
    </dgm:pt>
    <dgm:pt modelId="{5A34BCE5-7BED-4B09-A572-B9A5B83E70E5}" type="pres">
      <dgm:prSet presAssocID="{798F1860-E9FE-4CB9-8DC1-28DB72FC6F31}" presName="text2" presStyleLbl="fgAcc2" presStyleIdx="3" presStyleCnt="4">
        <dgm:presLayoutVars>
          <dgm:chPref val="3"/>
        </dgm:presLayoutVars>
      </dgm:prSet>
      <dgm:spPr/>
      <dgm:t>
        <a:bodyPr/>
        <a:lstStyle/>
        <a:p>
          <a:endParaRPr lang="zh-CN" altLang="en-US"/>
        </a:p>
      </dgm:t>
    </dgm:pt>
    <dgm:pt modelId="{F9CE164D-631F-4A83-8DFE-1C665F459B21}" type="pres">
      <dgm:prSet presAssocID="{798F1860-E9FE-4CB9-8DC1-28DB72FC6F31}" presName="hierChild3" presStyleCnt="0"/>
      <dgm:spPr/>
    </dgm:pt>
    <dgm:pt modelId="{DDE6074C-25B5-4600-B59C-F0BB76F3F327}" type="pres">
      <dgm:prSet presAssocID="{9FC2D763-6803-4FD8-ACFE-7D654E94702B}" presName="Name17" presStyleLbl="parChTrans1D3" presStyleIdx="4" presStyleCnt="5"/>
      <dgm:spPr/>
      <dgm:t>
        <a:bodyPr/>
        <a:lstStyle/>
        <a:p>
          <a:endParaRPr lang="zh-CN" altLang="en-US"/>
        </a:p>
      </dgm:t>
    </dgm:pt>
    <dgm:pt modelId="{5E938F1C-6481-47AC-A219-39CED30E463F}" type="pres">
      <dgm:prSet presAssocID="{28C4A77E-567B-4E07-9B84-A55DB1ECD18E}" presName="hierRoot3" presStyleCnt="0"/>
      <dgm:spPr/>
    </dgm:pt>
    <dgm:pt modelId="{B49682A0-161F-4F1F-9D29-5FDE6CE0A624}" type="pres">
      <dgm:prSet presAssocID="{28C4A77E-567B-4E07-9B84-A55DB1ECD18E}" presName="composite3" presStyleCnt="0"/>
      <dgm:spPr/>
    </dgm:pt>
    <dgm:pt modelId="{AE253D91-F032-4B29-A86D-C0D434061853}" type="pres">
      <dgm:prSet presAssocID="{28C4A77E-567B-4E07-9B84-A55DB1ECD18E}" presName="background3" presStyleLbl="node3" presStyleIdx="4" presStyleCnt="5"/>
      <dgm:spPr/>
    </dgm:pt>
    <dgm:pt modelId="{791EE95E-6003-462E-A354-4941E8E4AA1F}" type="pres">
      <dgm:prSet presAssocID="{28C4A77E-567B-4E07-9B84-A55DB1ECD18E}" presName="text3" presStyleLbl="fgAcc3" presStyleIdx="4" presStyleCnt="5">
        <dgm:presLayoutVars>
          <dgm:chPref val="3"/>
        </dgm:presLayoutVars>
      </dgm:prSet>
      <dgm:spPr/>
      <dgm:t>
        <a:bodyPr/>
        <a:lstStyle/>
        <a:p>
          <a:endParaRPr lang="zh-CN" altLang="en-US"/>
        </a:p>
      </dgm:t>
    </dgm:pt>
    <dgm:pt modelId="{64E00B53-FCDD-4DB8-AC3A-34BD541DED93}" type="pres">
      <dgm:prSet presAssocID="{28C4A77E-567B-4E07-9B84-A55DB1ECD18E}" presName="hierChild4" presStyleCnt="0"/>
      <dgm:spPr/>
    </dgm:pt>
  </dgm:ptLst>
  <dgm:cxnLst>
    <dgm:cxn modelId="{8F5A5EB3-A50E-4C80-9B85-1178B36BF781}" srcId="{26BF3A2F-7CD2-4EB3-824A-75B97CACB6A1}" destId="{798F1860-E9FE-4CB9-8DC1-28DB72FC6F31}" srcOrd="3" destOrd="0" parTransId="{876F8CA2-AD06-4CFB-B20F-C80F35C78DBC}" sibTransId="{CC258D62-0B69-493C-BAD5-B8C563EB98C5}"/>
    <dgm:cxn modelId="{60B934F3-DF1C-428D-8ACE-872204B16BC7}" srcId="{6EE87907-1279-49B4-B126-BA1F495977C9}" destId="{FD34A6C2-2B60-4AD3-AF9D-FF462C04F77B}" srcOrd="1" destOrd="0" parTransId="{C68AF1FE-5937-4090-9744-FEC40901D8CC}" sibTransId="{DDCBC82D-2CCA-494D-B4C0-1827D8DFBD73}"/>
    <dgm:cxn modelId="{A97DEB70-26D9-4F1B-8156-A6FD09667A2A}" type="presOf" srcId="{BA5603ED-0719-4AE7-92DF-6FFB58CB3603}" destId="{7BBBE1EE-A326-43A9-8CB6-EE9FA9634DC3}" srcOrd="0" destOrd="0" presId="urn:microsoft.com/office/officeart/2005/8/layout/hierarchy1"/>
    <dgm:cxn modelId="{A223B20D-2FEB-4826-9C08-E8018E79E98C}" srcId="{798F1860-E9FE-4CB9-8DC1-28DB72FC6F31}" destId="{28C4A77E-567B-4E07-9B84-A55DB1ECD18E}" srcOrd="0" destOrd="0" parTransId="{9FC2D763-6803-4FD8-ACFE-7D654E94702B}" sibTransId="{C9A9F5F9-CE57-4068-9EE7-261C65C77316}"/>
    <dgm:cxn modelId="{703A47FA-07A5-4BA1-80B0-D7EDFF1CBAE3}" srcId="{26BF3A2F-7CD2-4EB3-824A-75B97CACB6A1}" destId="{244CE88E-21B8-4254-8D15-D7E256624E5A}" srcOrd="1" destOrd="0" parTransId="{43E7D735-633A-46C6-BDAC-E7AB5400A14E}" sibTransId="{29052BF6-CB40-4E0A-A919-79627E497DFD}"/>
    <dgm:cxn modelId="{08E00FC1-F17F-4FD2-9AD9-0FCA06B46496}" srcId="{B27DD226-EB3B-43DF-AAB4-62ACD18E21DA}" destId="{26BF3A2F-7CD2-4EB3-824A-75B97CACB6A1}" srcOrd="0" destOrd="0" parTransId="{143744D9-8A52-4189-BB63-E001AEE924B3}" sibTransId="{9C8DBF5A-6936-4A1E-BABD-D797255D19D3}"/>
    <dgm:cxn modelId="{EA4D5016-EF0B-4A65-A09A-CBBDE5D9276B}" type="presOf" srcId="{FE51DCA0-B1C9-4095-8220-AAB16A3CA015}" destId="{7A86CF16-2DAF-420B-87C4-2C8B4F088370}" srcOrd="0" destOrd="0" presId="urn:microsoft.com/office/officeart/2005/8/layout/hierarchy1"/>
    <dgm:cxn modelId="{27C4A811-EEFD-4217-BF21-43E11B1B6131}" type="presOf" srcId="{DCC4B56D-8E80-435A-8A90-5E91BDEA1C31}" destId="{5F0F8C52-2940-4959-BC5E-7A5ED12A9C56}" srcOrd="0" destOrd="0" presId="urn:microsoft.com/office/officeart/2005/8/layout/hierarchy1"/>
    <dgm:cxn modelId="{B693FF53-6C2F-48DD-90D2-37F93214C51C}" type="presOf" srcId="{9FC2D763-6803-4FD8-ACFE-7D654E94702B}" destId="{DDE6074C-25B5-4600-B59C-F0BB76F3F327}" srcOrd="0" destOrd="0" presId="urn:microsoft.com/office/officeart/2005/8/layout/hierarchy1"/>
    <dgm:cxn modelId="{36F14708-7184-4AD8-A875-E719B41FD3CA}" type="presOf" srcId="{798F1860-E9FE-4CB9-8DC1-28DB72FC6F31}" destId="{5A34BCE5-7BED-4B09-A572-B9A5B83E70E5}" srcOrd="0" destOrd="0" presId="urn:microsoft.com/office/officeart/2005/8/layout/hierarchy1"/>
    <dgm:cxn modelId="{0EDCB230-16BD-464D-AA61-6BA323EB2A9D}" srcId="{26BF3A2F-7CD2-4EB3-824A-75B97CACB6A1}" destId="{C7206C1B-01E1-495A-90E3-9A18C4DDFD66}" srcOrd="2" destOrd="0" parTransId="{BA5603ED-0719-4AE7-92DF-6FFB58CB3603}" sibTransId="{EADBE990-1A3E-4AC5-B074-6AC4C90A07E4}"/>
    <dgm:cxn modelId="{CE7EA79D-5512-4551-B69D-8DC7207E31E8}" type="presOf" srcId="{C7206C1B-01E1-495A-90E3-9A18C4DDFD66}" destId="{58293217-8CE9-4209-A9A3-5AC58DF8C42B}" srcOrd="0" destOrd="0" presId="urn:microsoft.com/office/officeart/2005/8/layout/hierarchy1"/>
    <dgm:cxn modelId="{94C0D813-7EC4-4E0B-9E81-A5F8B16F767C}" type="presOf" srcId="{C68AF1FE-5937-4090-9744-FEC40901D8CC}" destId="{A72D4B6D-30DB-4A84-B13F-C949D149BC91}" srcOrd="0" destOrd="0" presId="urn:microsoft.com/office/officeart/2005/8/layout/hierarchy1"/>
    <dgm:cxn modelId="{7359A274-C07B-4506-AC06-CB996D3F93FA}" type="presOf" srcId="{8F387927-98F8-41E2-9CD5-9FCB6BEC609B}" destId="{4CEEFC3F-49BD-4B7F-AF30-FBA0818787DF}" srcOrd="0" destOrd="0" presId="urn:microsoft.com/office/officeart/2005/8/layout/hierarchy1"/>
    <dgm:cxn modelId="{C67C3C79-8F12-4F67-992E-6D0888980103}" type="presOf" srcId="{FD34A6C2-2B60-4AD3-AF9D-FF462C04F77B}" destId="{CDF45A24-522F-41D4-BD9E-88938060BB64}" srcOrd="0" destOrd="0" presId="urn:microsoft.com/office/officeart/2005/8/layout/hierarchy1"/>
    <dgm:cxn modelId="{6E16226D-55E9-4986-89AD-5B589E2694E1}" type="presOf" srcId="{B27DD226-EB3B-43DF-AAB4-62ACD18E21DA}" destId="{128ED15C-7195-4FA8-AFE8-1F4E75E78FBE}" srcOrd="0" destOrd="0" presId="urn:microsoft.com/office/officeart/2005/8/layout/hierarchy1"/>
    <dgm:cxn modelId="{0FC27926-70CA-42DD-8C08-BE29DEAD4C70}" type="presOf" srcId="{302D4A1F-8219-408D-82CD-77660A9F398A}" destId="{A26FE877-5CD5-4616-AD39-A66AC43695D3}" srcOrd="0" destOrd="0" presId="urn:microsoft.com/office/officeart/2005/8/layout/hierarchy1"/>
    <dgm:cxn modelId="{C97456AA-772B-4FF2-A180-0FE89AE7D01A}" srcId="{26BF3A2F-7CD2-4EB3-824A-75B97CACB6A1}" destId="{6EE87907-1279-49B4-B126-BA1F495977C9}" srcOrd="0" destOrd="0" parTransId="{317F1CDA-C69D-4D38-9BAD-32BCF205B8E1}" sibTransId="{04D3A0CD-8C96-4143-83B3-C8E64E62E436}"/>
    <dgm:cxn modelId="{1093FE5F-F882-462F-904C-E43CD4669B50}" type="presOf" srcId="{28C4A77E-567B-4E07-9B84-A55DB1ECD18E}" destId="{791EE95E-6003-462E-A354-4941E8E4AA1F}" srcOrd="0" destOrd="0" presId="urn:microsoft.com/office/officeart/2005/8/layout/hierarchy1"/>
    <dgm:cxn modelId="{F706C7D5-797B-44C6-99F7-879BD300E140}" type="presOf" srcId="{26BF3A2F-7CD2-4EB3-824A-75B97CACB6A1}" destId="{7A5A8666-9117-44FC-9F91-54BBD4DEF330}" srcOrd="0" destOrd="0" presId="urn:microsoft.com/office/officeart/2005/8/layout/hierarchy1"/>
    <dgm:cxn modelId="{0FA412D0-9B71-4DBB-9340-3C5C049AC713}" type="presOf" srcId="{43E7D735-633A-46C6-BDAC-E7AB5400A14E}" destId="{358F1FA5-C982-4589-A691-EB44DFE9F4B8}" srcOrd="0" destOrd="0" presId="urn:microsoft.com/office/officeart/2005/8/layout/hierarchy1"/>
    <dgm:cxn modelId="{CE4E4DF7-956F-400A-9EDC-5434DEBC73CA}" type="presOf" srcId="{1E6A4857-CF70-437A-8217-8040CF92375C}" destId="{45F1A544-FD8D-4EAA-97B2-FBE82C034652}" srcOrd="0" destOrd="0" presId="urn:microsoft.com/office/officeart/2005/8/layout/hierarchy1"/>
    <dgm:cxn modelId="{44EA44AE-A6EE-4A88-A71D-768C0BCEEC6F}" type="presOf" srcId="{F36A2717-0478-4716-938D-AAFB66930614}" destId="{E49FA80F-6505-4494-8490-3CE1B3480091}" srcOrd="0" destOrd="0" presId="urn:microsoft.com/office/officeart/2005/8/layout/hierarchy1"/>
    <dgm:cxn modelId="{0A8D363E-7890-4FB7-AC6F-E3B68617751B}" srcId="{C7206C1B-01E1-495A-90E3-9A18C4DDFD66}" destId="{8F387927-98F8-41E2-9CD5-9FCB6BEC609B}" srcOrd="0" destOrd="0" parTransId="{302D4A1F-8219-408D-82CD-77660A9F398A}" sibTransId="{416897BC-3903-4B17-91B4-0B8E5495CB13}"/>
    <dgm:cxn modelId="{B2091EAD-1DA3-41CA-AD5E-662F7D4DB19C}" type="presOf" srcId="{6EE87907-1279-49B4-B126-BA1F495977C9}" destId="{F758A8BB-1DA7-41BC-BD5D-E62D6A54D519}" srcOrd="0" destOrd="0" presId="urn:microsoft.com/office/officeart/2005/8/layout/hierarchy1"/>
    <dgm:cxn modelId="{6DDC4F0C-9149-4ED3-902E-C690B6FFD144}" type="presOf" srcId="{317F1CDA-C69D-4D38-9BAD-32BCF205B8E1}" destId="{8E8A1816-2B15-4EC5-9D98-DA6F7C781E1B}" srcOrd="0" destOrd="0" presId="urn:microsoft.com/office/officeart/2005/8/layout/hierarchy1"/>
    <dgm:cxn modelId="{3287B3C7-073C-4EDF-9F51-0D20E538AB6D}" srcId="{6EE87907-1279-49B4-B126-BA1F495977C9}" destId="{1E6A4857-CF70-437A-8217-8040CF92375C}" srcOrd="0" destOrd="0" parTransId="{F36A2717-0478-4716-938D-AAFB66930614}" sibTransId="{ADFD04A8-C04E-4FB0-9664-9AE00AC72529}"/>
    <dgm:cxn modelId="{0E3807E4-BCE4-4349-850A-FAA8FFB90FA9}" type="presOf" srcId="{244CE88E-21B8-4254-8D15-D7E256624E5A}" destId="{62343BDE-B42D-4229-BD12-434C12CC6469}" srcOrd="0" destOrd="0" presId="urn:microsoft.com/office/officeart/2005/8/layout/hierarchy1"/>
    <dgm:cxn modelId="{D0C2AA28-27BF-41E6-937C-1DD57DABF1A6}" type="presOf" srcId="{876F8CA2-AD06-4CFB-B20F-C80F35C78DBC}" destId="{C783ABF0-2E81-48EF-BC83-8673AED8EB6B}" srcOrd="0" destOrd="0" presId="urn:microsoft.com/office/officeart/2005/8/layout/hierarchy1"/>
    <dgm:cxn modelId="{33DCAF7D-1DA3-45C7-9BB2-B14B590E9821}" srcId="{244CE88E-21B8-4254-8D15-D7E256624E5A}" destId="{DCC4B56D-8E80-435A-8A90-5E91BDEA1C31}" srcOrd="0" destOrd="0" parTransId="{FE51DCA0-B1C9-4095-8220-AAB16A3CA015}" sibTransId="{486DC7E2-27EC-4AB7-A523-CA30315C1C79}"/>
    <dgm:cxn modelId="{7300F0CA-5358-4233-9EA8-0A53E1A4BE56}" type="presParOf" srcId="{128ED15C-7195-4FA8-AFE8-1F4E75E78FBE}" destId="{9B392A3F-5AA8-411C-B651-E905899EED23}" srcOrd="0" destOrd="0" presId="urn:microsoft.com/office/officeart/2005/8/layout/hierarchy1"/>
    <dgm:cxn modelId="{C52A9C7D-ABC9-400E-82AF-434D8AD1D1A1}" type="presParOf" srcId="{9B392A3F-5AA8-411C-B651-E905899EED23}" destId="{06EC8C87-CE67-427B-A450-E893796DB4CB}" srcOrd="0" destOrd="0" presId="urn:microsoft.com/office/officeart/2005/8/layout/hierarchy1"/>
    <dgm:cxn modelId="{8C68C8C4-AD83-464C-B1F2-FF4696AD2BBF}" type="presParOf" srcId="{06EC8C87-CE67-427B-A450-E893796DB4CB}" destId="{A7377791-3CF8-4120-B2BD-997E95FF2B2C}" srcOrd="0" destOrd="0" presId="urn:microsoft.com/office/officeart/2005/8/layout/hierarchy1"/>
    <dgm:cxn modelId="{F8F68970-22C8-4EC3-9058-2E38F065ECD7}" type="presParOf" srcId="{06EC8C87-CE67-427B-A450-E893796DB4CB}" destId="{7A5A8666-9117-44FC-9F91-54BBD4DEF330}" srcOrd="1" destOrd="0" presId="urn:microsoft.com/office/officeart/2005/8/layout/hierarchy1"/>
    <dgm:cxn modelId="{28089CA7-A779-4274-AEF2-DB81A7388081}" type="presParOf" srcId="{9B392A3F-5AA8-411C-B651-E905899EED23}" destId="{1F740018-E6A7-469A-BAEA-229121CCF1EB}" srcOrd="1" destOrd="0" presId="urn:microsoft.com/office/officeart/2005/8/layout/hierarchy1"/>
    <dgm:cxn modelId="{0C43517B-1FAD-41EA-8FD3-265F37067AC7}" type="presParOf" srcId="{1F740018-E6A7-469A-BAEA-229121CCF1EB}" destId="{8E8A1816-2B15-4EC5-9D98-DA6F7C781E1B}" srcOrd="0" destOrd="0" presId="urn:microsoft.com/office/officeart/2005/8/layout/hierarchy1"/>
    <dgm:cxn modelId="{FF2E75A9-DFA9-44DF-A9F5-96B880242F37}" type="presParOf" srcId="{1F740018-E6A7-469A-BAEA-229121CCF1EB}" destId="{6EEC9089-29C3-41A1-9ECB-2E29F1AB6A5E}" srcOrd="1" destOrd="0" presId="urn:microsoft.com/office/officeart/2005/8/layout/hierarchy1"/>
    <dgm:cxn modelId="{14D43CB4-D06F-416D-9433-7F64C06151DB}" type="presParOf" srcId="{6EEC9089-29C3-41A1-9ECB-2E29F1AB6A5E}" destId="{A855A795-3289-4504-91A9-AE15FC288BB7}" srcOrd="0" destOrd="0" presId="urn:microsoft.com/office/officeart/2005/8/layout/hierarchy1"/>
    <dgm:cxn modelId="{1B5189A0-FAEF-4608-8C8D-30C1F4B7AB3C}" type="presParOf" srcId="{A855A795-3289-4504-91A9-AE15FC288BB7}" destId="{A123AF5A-3DC5-4468-BD4E-277682836579}" srcOrd="0" destOrd="0" presId="urn:microsoft.com/office/officeart/2005/8/layout/hierarchy1"/>
    <dgm:cxn modelId="{ECA7F99D-24A8-43DB-8C97-8EE347FF58A6}" type="presParOf" srcId="{A855A795-3289-4504-91A9-AE15FC288BB7}" destId="{F758A8BB-1DA7-41BC-BD5D-E62D6A54D519}" srcOrd="1" destOrd="0" presId="urn:microsoft.com/office/officeart/2005/8/layout/hierarchy1"/>
    <dgm:cxn modelId="{D5687541-1D47-498A-A7DB-452C746B4252}" type="presParOf" srcId="{6EEC9089-29C3-41A1-9ECB-2E29F1AB6A5E}" destId="{5A7D24E6-E85C-4A0B-86CE-7E9361E3B921}" srcOrd="1" destOrd="0" presId="urn:microsoft.com/office/officeart/2005/8/layout/hierarchy1"/>
    <dgm:cxn modelId="{86840A89-BF70-422B-8FF8-7DF5BDA54A43}" type="presParOf" srcId="{5A7D24E6-E85C-4A0B-86CE-7E9361E3B921}" destId="{E49FA80F-6505-4494-8490-3CE1B3480091}" srcOrd="0" destOrd="0" presId="urn:microsoft.com/office/officeart/2005/8/layout/hierarchy1"/>
    <dgm:cxn modelId="{A804CE12-3DF1-4297-86B1-4BC55F5F8430}" type="presParOf" srcId="{5A7D24E6-E85C-4A0B-86CE-7E9361E3B921}" destId="{A93873E3-4EA6-437E-861D-8D690EBB0686}" srcOrd="1" destOrd="0" presId="urn:microsoft.com/office/officeart/2005/8/layout/hierarchy1"/>
    <dgm:cxn modelId="{FDCA6E19-43E4-4712-9BF8-516A95415A61}" type="presParOf" srcId="{A93873E3-4EA6-437E-861D-8D690EBB0686}" destId="{BA0C3717-CDCB-41C8-B9B4-3114C4ED000A}" srcOrd="0" destOrd="0" presId="urn:microsoft.com/office/officeart/2005/8/layout/hierarchy1"/>
    <dgm:cxn modelId="{0124CFBF-97E4-4985-812E-500424299F94}" type="presParOf" srcId="{BA0C3717-CDCB-41C8-B9B4-3114C4ED000A}" destId="{626C641C-5C1D-41D3-9E1E-7BA8592B860F}" srcOrd="0" destOrd="0" presId="urn:microsoft.com/office/officeart/2005/8/layout/hierarchy1"/>
    <dgm:cxn modelId="{6DAC1B92-E0AC-46AF-95F6-A09D0FA1A369}" type="presParOf" srcId="{BA0C3717-CDCB-41C8-B9B4-3114C4ED000A}" destId="{45F1A544-FD8D-4EAA-97B2-FBE82C034652}" srcOrd="1" destOrd="0" presId="urn:microsoft.com/office/officeart/2005/8/layout/hierarchy1"/>
    <dgm:cxn modelId="{4BEEE8BC-D41A-44ED-B077-7C59D21DA881}" type="presParOf" srcId="{A93873E3-4EA6-437E-861D-8D690EBB0686}" destId="{CCE62FCB-C123-45B4-9788-20558291B48C}" srcOrd="1" destOrd="0" presId="urn:microsoft.com/office/officeart/2005/8/layout/hierarchy1"/>
    <dgm:cxn modelId="{E90D28B9-0043-4D03-8B69-22E256D437E4}" type="presParOf" srcId="{5A7D24E6-E85C-4A0B-86CE-7E9361E3B921}" destId="{A72D4B6D-30DB-4A84-B13F-C949D149BC91}" srcOrd="2" destOrd="0" presId="urn:microsoft.com/office/officeart/2005/8/layout/hierarchy1"/>
    <dgm:cxn modelId="{CA683DEE-6A57-4A64-A4AC-7789D8981F86}" type="presParOf" srcId="{5A7D24E6-E85C-4A0B-86CE-7E9361E3B921}" destId="{E6C08D07-CE8D-405E-9E1F-504C7978464C}" srcOrd="3" destOrd="0" presId="urn:microsoft.com/office/officeart/2005/8/layout/hierarchy1"/>
    <dgm:cxn modelId="{69B8155A-A67C-432A-995F-95F960F69FBB}" type="presParOf" srcId="{E6C08D07-CE8D-405E-9E1F-504C7978464C}" destId="{A19B7E51-A09D-425E-991D-0D27837B7AB6}" srcOrd="0" destOrd="0" presId="urn:microsoft.com/office/officeart/2005/8/layout/hierarchy1"/>
    <dgm:cxn modelId="{1A2D4911-2865-4FAD-AC93-C8F0FEA7BF22}" type="presParOf" srcId="{A19B7E51-A09D-425E-991D-0D27837B7AB6}" destId="{8E8ACE9B-236A-450E-A2E1-372CD6EF75D3}" srcOrd="0" destOrd="0" presId="urn:microsoft.com/office/officeart/2005/8/layout/hierarchy1"/>
    <dgm:cxn modelId="{3EDBE01B-911D-42D6-B8D9-FC84CC341B5C}" type="presParOf" srcId="{A19B7E51-A09D-425E-991D-0D27837B7AB6}" destId="{CDF45A24-522F-41D4-BD9E-88938060BB64}" srcOrd="1" destOrd="0" presId="urn:microsoft.com/office/officeart/2005/8/layout/hierarchy1"/>
    <dgm:cxn modelId="{AB90D531-7AC5-43D2-9BBC-98EDC79E4FED}" type="presParOf" srcId="{E6C08D07-CE8D-405E-9E1F-504C7978464C}" destId="{1052BF85-82E5-46FC-B903-AEDAF3F554F4}" srcOrd="1" destOrd="0" presId="urn:microsoft.com/office/officeart/2005/8/layout/hierarchy1"/>
    <dgm:cxn modelId="{D4C5F953-B715-49C8-B524-92E6288A3CEC}" type="presParOf" srcId="{1F740018-E6A7-469A-BAEA-229121CCF1EB}" destId="{358F1FA5-C982-4589-A691-EB44DFE9F4B8}" srcOrd="2" destOrd="0" presId="urn:microsoft.com/office/officeart/2005/8/layout/hierarchy1"/>
    <dgm:cxn modelId="{24D73ADD-3802-4A1E-B6D3-2972EEE46EE9}" type="presParOf" srcId="{1F740018-E6A7-469A-BAEA-229121CCF1EB}" destId="{75774191-C5E6-45A7-9E1B-7EE816492014}" srcOrd="3" destOrd="0" presId="urn:microsoft.com/office/officeart/2005/8/layout/hierarchy1"/>
    <dgm:cxn modelId="{2053B78E-96FA-4DB7-8E82-413FEF560C7D}" type="presParOf" srcId="{75774191-C5E6-45A7-9E1B-7EE816492014}" destId="{CE31C934-551B-4DFA-8295-826E9537547E}" srcOrd="0" destOrd="0" presId="urn:microsoft.com/office/officeart/2005/8/layout/hierarchy1"/>
    <dgm:cxn modelId="{4012B467-1FEB-40B1-ACD4-88E21C984B1C}" type="presParOf" srcId="{CE31C934-551B-4DFA-8295-826E9537547E}" destId="{C9B1C38F-5D38-4B4F-AC70-037DA4C55C5B}" srcOrd="0" destOrd="0" presId="urn:microsoft.com/office/officeart/2005/8/layout/hierarchy1"/>
    <dgm:cxn modelId="{52BA3066-95B9-44CF-96CA-399E58859CA4}" type="presParOf" srcId="{CE31C934-551B-4DFA-8295-826E9537547E}" destId="{62343BDE-B42D-4229-BD12-434C12CC6469}" srcOrd="1" destOrd="0" presId="urn:microsoft.com/office/officeart/2005/8/layout/hierarchy1"/>
    <dgm:cxn modelId="{18BA0E5A-04DA-4A44-A890-C6C7AFF6EFC1}" type="presParOf" srcId="{75774191-C5E6-45A7-9E1B-7EE816492014}" destId="{76314C65-1062-4CCD-B1AB-48E3EEA44E83}" srcOrd="1" destOrd="0" presId="urn:microsoft.com/office/officeart/2005/8/layout/hierarchy1"/>
    <dgm:cxn modelId="{1BBAEA8E-0800-4B60-8F37-C6A37F296429}" type="presParOf" srcId="{76314C65-1062-4CCD-B1AB-48E3EEA44E83}" destId="{7A86CF16-2DAF-420B-87C4-2C8B4F088370}" srcOrd="0" destOrd="0" presId="urn:microsoft.com/office/officeart/2005/8/layout/hierarchy1"/>
    <dgm:cxn modelId="{90B5BE76-7A5B-4AD9-9D9E-6E2C5619C0B8}" type="presParOf" srcId="{76314C65-1062-4CCD-B1AB-48E3EEA44E83}" destId="{5C542B52-8879-44AC-8112-65F888883447}" srcOrd="1" destOrd="0" presId="urn:microsoft.com/office/officeart/2005/8/layout/hierarchy1"/>
    <dgm:cxn modelId="{DBF0AAB5-05A2-4707-ABB2-59F8B6141171}" type="presParOf" srcId="{5C542B52-8879-44AC-8112-65F888883447}" destId="{9A7C224D-46F7-4CD8-85AD-7E630CA3F92E}" srcOrd="0" destOrd="0" presId="urn:microsoft.com/office/officeart/2005/8/layout/hierarchy1"/>
    <dgm:cxn modelId="{EC0A87A4-200A-432C-95CF-25AEE99C7791}" type="presParOf" srcId="{9A7C224D-46F7-4CD8-85AD-7E630CA3F92E}" destId="{99453A52-CA06-4CE2-9AE9-BBC29267EEA6}" srcOrd="0" destOrd="0" presId="urn:microsoft.com/office/officeart/2005/8/layout/hierarchy1"/>
    <dgm:cxn modelId="{CA1EB272-3632-44BE-8C14-32866C12720B}" type="presParOf" srcId="{9A7C224D-46F7-4CD8-85AD-7E630CA3F92E}" destId="{5F0F8C52-2940-4959-BC5E-7A5ED12A9C56}" srcOrd="1" destOrd="0" presId="urn:microsoft.com/office/officeart/2005/8/layout/hierarchy1"/>
    <dgm:cxn modelId="{AA17137C-BA0B-4F56-B1F1-0248AEC9DB42}" type="presParOf" srcId="{5C542B52-8879-44AC-8112-65F888883447}" destId="{70456B86-FBD7-4804-94EB-BC0BF84A516C}" srcOrd="1" destOrd="0" presId="urn:microsoft.com/office/officeart/2005/8/layout/hierarchy1"/>
    <dgm:cxn modelId="{9D4833DE-C480-4A8E-8020-398739691482}" type="presParOf" srcId="{1F740018-E6A7-469A-BAEA-229121CCF1EB}" destId="{7BBBE1EE-A326-43A9-8CB6-EE9FA9634DC3}" srcOrd="4" destOrd="0" presId="urn:microsoft.com/office/officeart/2005/8/layout/hierarchy1"/>
    <dgm:cxn modelId="{98A6128E-3B47-42AE-903B-F50D1F901066}" type="presParOf" srcId="{1F740018-E6A7-469A-BAEA-229121CCF1EB}" destId="{38E7AAFC-F167-4FA1-B0FD-538EF4403447}" srcOrd="5" destOrd="0" presId="urn:microsoft.com/office/officeart/2005/8/layout/hierarchy1"/>
    <dgm:cxn modelId="{68A847C4-4AC5-49FA-9E84-3090B50A1151}" type="presParOf" srcId="{38E7AAFC-F167-4FA1-B0FD-538EF4403447}" destId="{942137C0-DB0B-4AC5-89CA-9316CF1EC818}" srcOrd="0" destOrd="0" presId="urn:microsoft.com/office/officeart/2005/8/layout/hierarchy1"/>
    <dgm:cxn modelId="{681FAC4B-9646-4F47-B808-C3CF8850342D}" type="presParOf" srcId="{942137C0-DB0B-4AC5-89CA-9316CF1EC818}" destId="{5ADAE414-C4D1-4ECD-BB60-6D05DEC02FB6}" srcOrd="0" destOrd="0" presId="urn:microsoft.com/office/officeart/2005/8/layout/hierarchy1"/>
    <dgm:cxn modelId="{B9F112DD-DBF3-4F64-82F8-7263D6339870}" type="presParOf" srcId="{942137C0-DB0B-4AC5-89CA-9316CF1EC818}" destId="{58293217-8CE9-4209-A9A3-5AC58DF8C42B}" srcOrd="1" destOrd="0" presId="urn:microsoft.com/office/officeart/2005/8/layout/hierarchy1"/>
    <dgm:cxn modelId="{C3FDF991-EF3A-4C2C-AEA7-683F69D4AC11}" type="presParOf" srcId="{38E7AAFC-F167-4FA1-B0FD-538EF4403447}" destId="{05A1E21D-C691-4EC4-9611-350FE181C134}" srcOrd="1" destOrd="0" presId="urn:microsoft.com/office/officeart/2005/8/layout/hierarchy1"/>
    <dgm:cxn modelId="{E0FCA42A-DD37-4925-90F8-D914DA2DFF82}" type="presParOf" srcId="{05A1E21D-C691-4EC4-9611-350FE181C134}" destId="{A26FE877-5CD5-4616-AD39-A66AC43695D3}" srcOrd="0" destOrd="0" presId="urn:microsoft.com/office/officeart/2005/8/layout/hierarchy1"/>
    <dgm:cxn modelId="{3FE12911-E47F-4CAB-BF55-E5CFFAD7A597}" type="presParOf" srcId="{05A1E21D-C691-4EC4-9611-350FE181C134}" destId="{7A78CC10-5F4F-42C8-A42B-975F43688257}" srcOrd="1" destOrd="0" presId="urn:microsoft.com/office/officeart/2005/8/layout/hierarchy1"/>
    <dgm:cxn modelId="{E7B9CC0B-1149-498D-807C-67284D476627}" type="presParOf" srcId="{7A78CC10-5F4F-42C8-A42B-975F43688257}" destId="{1940653B-41F6-466E-9001-0E5134475CDF}" srcOrd="0" destOrd="0" presId="urn:microsoft.com/office/officeart/2005/8/layout/hierarchy1"/>
    <dgm:cxn modelId="{75D674E3-5884-489A-A6D7-3B7A23C54E74}" type="presParOf" srcId="{1940653B-41F6-466E-9001-0E5134475CDF}" destId="{842BB40C-2D1D-4DDE-B5C2-2CC70C3D2597}" srcOrd="0" destOrd="0" presId="urn:microsoft.com/office/officeart/2005/8/layout/hierarchy1"/>
    <dgm:cxn modelId="{9E2DAB0D-B4A5-47A6-A6E2-C7B21139EFBF}" type="presParOf" srcId="{1940653B-41F6-466E-9001-0E5134475CDF}" destId="{4CEEFC3F-49BD-4B7F-AF30-FBA0818787DF}" srcOrd="1" destOrd="0" presId="urn:microsoft.com/office/officeart/2005/8/layout/hierarchy1"/>
    <dgm:cxn modelId="{16F04741-9E3F-4AB5-912F-A7A99E9D8693}" type="presParOf" srcId="{7A78CC10-5F4F-42C8-A42B-975F43688257}" destId="{9CDE2201-1CE2-40A5-8222-B13B057334E0}" srcOrd="1" destOrd="0" presId="urn:microsoft.com/office/officeart/2005/8/layout/hierarchy1"/>
    <dgm:cxn modelId="{7501E1E5-E09E-4FB8-8198-37B09408DA87}" type="presParOf" srcId="{1F740018-E6A7-469A-BAEA-229121CCF1EB}" destId="{C783ABF0-2E81-48EF-BC83-8673AED8EB6B}" srcOrd="6" destOrd="0" presId="urn:microsoft.com/office/officeart/2005/8/layout/hierarchy1"/>
    <dgm:cxn modelId="{2F8006FC-CA02-41F3-BE2E-6D110E3F1AD6}" type="presParOf" srcId="{1F740018-E6A7-469A-BAEA-229121CCF1EB}" destId="{954B2E64-6A19-4687-8C50-CA4B0317F56E}" srcOrd="7" destOrd="0" presId="urn:microsoft.com/office/officeart/2005/8/layout/hierarchy1"/>
    <dgm:cxn modelId="{EF4F9E5D-42AF-49C5-AF22-F6730103A09C}" type="presParOf" srcId="{954B2E64-6A19-4687-8C50-CA4B0317F56E}" destId="{80438CEA-5B89-4843-97C4-7C263EECAEB2}" srcOrd="0" destOrd="0" presId="urn:microsoft.com/office/officeart/2005/8/layout/hierarchy1"/>
    <dgm:cxn modelId="{1EF67554-53AC-4224-AFF0-B97F85B070A2}" type="presParOf" srcId="{80438CEA-5B89-4843-97C4-7C263EECAEB2}" destId="{FC045342-B798-4DEB-99D0-80E3178DEB77}" srcOrd="0" destOrd="0" presId="urn:microsoft.com/office/officeart/2005/8/layout/hierarchy1"/>
    <dgm:cxn modelId="{20C40E04-A7B0-4624-8383-9E6D8581C6CD}" type="presParOf" srcId="{80438CEA-5B89-4843-97C4-7C263EECAEB2}" destId="{5A34BCE5-7BED-4B09-A572-B9A5B83E70E5}" srcOrd="1" destOrd="0" presId="urn:microsoft.com/office/officeart/2005/8/layout/hierarchy1"/>
    <dgm:cxn modelId="{6DB4E1CF-445F-4D61-B217-E2CFD9B4E185}" type="presParOf" srcId="{954B2E64-6A19-4687-8C50-CA4B0317F56E}" destId="{F9CE164D-631F-4A83-8DFE-1C665F459B21}" srcOrd="1" destOrd="0" presId="urn:microsoft.com/office/officeart/2005/8/layout/hierarchy1"/>
    <dgm:cxn modelId="{7D8FE72E-1C74-452D-A49F-FEAFB034D857}" type="presParOf" srcId="{F9CE164D-631F-4A83-8DFE-1C665F459B21}" destId="{DDE6074C-25B5-4600-B59C-F0BB76F3F327}" srcOrd="0" destOrd="0" presId="urn:microsoft.com/office/officeart/2005/8/layout/hierarchy1"/>
    <dgm:cxn modelId="{E55BC476-700F-4A97-8154-86A676318A69}" type="presParOf" srcId="{F9CE164D-631F-4A83-8DFE-1C665F459B21}" destId="{5E938F1C-6481-47AC-A219-39CED30E463F}" srcOrd="1" destOrd="0" presId="urn:microsoft.com/office/officeart/2005/8/layout/hierarchy1"/>
    <dgm:cxn modelId="{31C6A730-2AE2-46FB-AA25-462A6C43E58B}" type="presParOf" srcId="{5E938F1C-6481-47AC-A219-39CED30E463F}" destId="{B49682A0-161F-4F1F-9D29-5FDE6CE0A624}" srcOrd="0" destOrd="0" presId="urn:microsoft.com/office/officeart/2005/8/layout/hierarchy1"/>
    <dgm:cxn modelId="{B466DB2B-4567-4BE4-9497-35834039C8FD}" type="presParOf" srcId="{B49682A0-161F-4F1F-9D29-5FDE6CE0A624}" destId="{AE253D91-F032-4B29-A86D-C0D434061853}" srcOrd="0" destOrd="0" presId="urn:microsoft.com/office/officeart/2005/8/layout/hierarchy1"/>
    <dgm:cxn modelId="{EED6EF19-B941-4A95-A96B-A073605D1292}" type="presParOf" srcId="{B49682A0-161F-4F1F-9D29-5FDE6CE0A624}" destId="{791EE95E-6003-462E-A354-4941E8E4AA1F}" srcOrd="1" destOrd="0" presId="urn:microsoft.com/office/officeart/2005/8/layout/hierarchy1"/>
    <dgm:cxn modelId="{2E044701-6303-4DAA-BD3A-D0198243DA42}" type="presParOf" srcId="{5E938F1C-6481-47AC-A219-39CED30E463F}" destId="{64E00B53-FCDD-4DB8-AC3A-34BD541DED93}" srcOrd="1" destOrd="0" presId="urn:microsoft.com/office/officeart/2005/8/layout/hierarchy1"/>
  </dgm:cxnLst>
  <dgm:bg/>
  <dgm:whole/>
</dgm:dataModel>
</file>

<file path=ppt/diagrams/data4.xml><?xml version="1.0" encoding="utf-8"?>
<dgm:dataModel xmlns:dgm="http://schemas.openxmlformats.org/drawingml/2006/diagram" xmlns:a="http://schemas.openxmlformats.org/drawingml/2006/main">
  <dgm:ptLst>
    <dgm:pt modelId="{46E541DE-82F2-42DC-B129-0E076FB33BFD}" type="doc">
      <dgm:prSet loTypeId="urn:microsoft.com/office/officeart/2005/8/layout/hierarchy2" loCatId="hierarchy" qsTypeId="urn:microsoft.com/office/officeart/2005/8/quickstyle/simple1" qsCatId="simple" csTypeId="urn:microsoft.com/office/officeart/2005/8/colors/accent5_2" csCatId="accent5" phldr="1"/>
      <dgm:spPr/>
      <dgm:t>
        <a:bodyPr/>
        <a:lstStyle/>
        <a:p>
          <a:endParaRPr lang="zh-CN" altLang="en-US"/>
        </a:p>
      </dgm:t>
    </dgm:pt>
    <dgm:pt modelId="{19F599E7-ACA0-48AF-9F76-BBC43B829A5B}">
      <dgm:prSet phldrT="[文本]" custT="1"/>
      <dgm:spPr/>
      <dgm:t>
        <a:bodyPr/>
        <a:lstStyle/>
        <a:p>
          <a:r>
            <a:rPr lang="zh-CN" altLang="en-US" sz="1600" b="1" dirty="0" smtClean="0">
              <a:latin typeface="微软雅黑" pitchFamily="34" charset="-122"/>
              <a:ea typeface="微软雅黑" pitchFamily="34" charset="-122"/>
            </a:rPr>
            <a:t>荷瘤小鼠</a:t>
          </a:r>
          <a:r>
            <a:rPr lang="en-US" altLang="zh-CN" sz="1600" b="1" dirty="0" smtClean="0">
              <a:latin typeface="微软雅黑" pitchFamily="34" charset="-122"/>
              <a:ea typeface="微软雅黑" pitchFamily="34" charset="-122"/>
            </a:rPr>
            <a:t>N=15</a:t>
          </a:r>
        </a:p>
      </dgm:t>
    </dgm:pt>
    <dgm:pt modelId="{ABB7DDA5-D68F-4801-A550-8F421CA8C23E}" type="parTrans" cxnId="{360214B5-0609-46D3-9A3C-359CC22EE390}">
      <dgm:prSet/>
      <dgm:spPr/>
      <dgm:t>
        <a:bodyPr/>
        <a:lstStyle/>
        <a:p>
          <a:endParaRPr lang="zh-CN" altLang="en-US"/>
        </a:p>
      </dgm:t>
    </dgm:pt>
    <dgm:pt modelId="{D7E5DC89-2F64-488E-976E-78B3C7827097}" type="sibTrans" cxnId="{360214B5-0609-46D3-9A3C-359CC22EE390}">
      <dgm:prSet/>
      <dgm:spPr/>
      <dgm:t>
        <a:bodyPr/>
        <a:lstStyle/>
        <a:p>
          <a:endParaRPr lang="zh-CN" altLang="en-US"/>
        </a:p>
      </dgm:t>
    </dgm:pt>
    <dgm:pt modelId="{99674B0F-28F3-4EF2-AE3A-C6A3564FC666}">
      <dgm:prSet phldrT="[文本]" custT="1"/>
      <dgm:spPr/>
      <dgm:t>
        <a:bodyPr/>
        <a:lstStyle/>
        <a:p>
          <a:r>
            <a:rPr lang="en-US" altLang="zh-CN" sz="1800" b="1" dirty="0" smtClean="0"/>
            <a:t>Control</a:t>
          </a:r>
        </a:p>
        <a:p>
          <a:r>
            <a:rPr lang="en-US" altLang="zh-CN" sz="1800" b="1" dirty="0" smtClean="0"/>
            <a:t>N=3</a:t>
          </a:r>
        </a:p>
      </dgm:t>
    </dgm:pt>
    <dgm:pt modelId="{452D9F73-9C16-479C-85F3-AD207285C321}" type="parTrans" cxnId="{B2F833B0-7B11-4891-8571-DFF51F41AC77}">
      <dgm:prSet/>
      <dgm:spPr/>
      <dgm:t>
        <a:bodyPr/>
        <a:lstStyle/>
        <a:p>
          <a:endParaRPr lang="zh-CN" altLang="en-US"/>
        </a:p>
      </dgm:t>
    </dgm:pt>
    <dgm:pt modelId="{EEB9B1EE-1E29-4AC7-8AD8-01E9EE077504}" type="sibTrans" cxnId="{B2F833B0-7B11-4891-8571-DFF51F41AC77}">
      <dgm:prSet/>
      <dgm:spPr/>
      <dgm:t>
        <a:bodyPr/>
        <a:lstStyle/>
        <a:p>
          <a:endParaRPr lang="zh-CN" altLang="en-US"/>
        </a:p>
      </dgm:t>
    </dgm:pt>
    <dgm:pt modelId="{5A156E4D-610F-4D8B-9E0B-90CB45D40C3C}">
      <dgm:prSet phldrT="[文本]" custT="1"/>
      <dgm:spPr/>
      <dgm:t>
        <a:bodyPr/>
        <a:lstStyle/>
        <a:p>
          <a:r>
            <a:rPr lang="en-US" altLang="zh-CN" sz="1800" b="1" dirty="0" smtClean="0"/>
            <a:t>t=4h</a:t>
          </a:r>
        </a:p>
        <a:p>
          <a:r>
            <a:rPr lang="en-US" altLang="zh-CN" sz="1800" b="1" dirty="0" smtClean="0"/>
            <a:t>N=3</a:t>
          </a:r>
          <a:endParaRPr lang="zh-CN" altLang="en-US" sz="1800" b="1" dirty="0"/>
        </a:p>
      </dgm:t>
    </dgm:pt>
    <dgm:pt modelId="{D21EE3FA-7871-48F7-BEF0-A669E1C2E414}" type="parTrans" cxnId="{440D7E49-CFBE-4C22-96D0-0AF402ED9771}">
      <dgm:prSet/>
      <dgm:spPr/>
      <dgm:t>
        <a:bodyPr/>
        <a:lstStyle/>
        <a:p>
          <a:endParaRPr lang="zh-CN" altLang="en-US"/>
        </a:p>
      </dgm:t>
    </dgm:pt>
    <dgm:pt modelId="{782B403D-CEE8-4B86-8CE9-10393DC53EBF}" type="sibTrans" cxnId="{440D7E49-CFBE-4C22-96D0-0AF402ED9771}">
      <dgm:prSet/>
      <dgm:spPr/>
      <dgm:t>
        <a:bodyPr/>
        <a:lstStyle/>
        <a:p>
          <a:endParaRPr lang="zh-CN" altLang="en-US"/>
        </a:p>
      </dgm:t>
    </dgm:pt>
    <dgm:pt modelId="{E8C9EAA9-4B3B-4C92-8E6B-CDA0E23C6D63}">
      <dgm:prSet custT="1"/>
      <dgm:spPr/>
      <dgm:t>
        <a:bodyPr/>
        <a:lstStyle/>
        <a:p>
          <a:r>
            <a:rPr lang="en-US" altLang="zh-CN" sz="1800" b="1" dirty="0" smtClean="0"/>
            <a:t>t=8</a:t>
          </a:r>
        </a:p>
        <a:p>
          <a:r>
            <a:rPr lang="en-US" altLang="zh-CN" sz="1800" b="1" dirty="0" smtClean="0"/>
            <a:t>N=3</a:t>
          </a:r>
          <a:endParaRPr lang="zh-CN" altLang="en-US" sz="1800" b="1" dirty="0"/>
        </a:p>
      </dgm:t>
    </dgm:pt>
    <dgm:pt modelId="{7EF12AD0-5F92-439D-AC40-0DF21C48B880}" type="parTrans" cxnId="{11B56681-F5EC-4717-8350-6EFB6287556F}">
      <dgm:prSet/>
      <dgm:spPr/>
      <dgm:t>
        <a:bodyPr/>
        <a:lstStyle/>
        <a:p>
          <a:endParaRPr lang="zh-CN" altLang="en-US"/>
        </a:p>
      </dgm:t>
    </dgm:pt>
    <dgm:pt modelId="{62B65891-A8C0-47FD-A665-C600C6BA7AA4}" type="sibTrans" cxnId="{11B56681-F5EC-4717-8350-6EFB6287556F}">
      <dgm:prSet/>
      <dgm:spPr/>
      <dgm:t>
        <a:bodyPr/>
        <a:lstStyle/>
        <a:p>
          <a:endParaRPr lang="zh-CN" altLang="en-US"/>
        </a:p>
      </dgm:t>
    </dgm:pt>
    <dgm:pt modelId="{9059DC82-CAC9-4FC0-8E0F-16C26912E693}">
      <dgm:prSet custT="1"/>
      <dgm:spPr/>
      <dgm:t>
        <a:bodyPr/>
        <a:lstStyle/>
        <a:p>
          <a:r>
            <a:rPr lang="en-US" altLang="zh-CN" sz="1800" b="1" dirty="0" smtClean="0"/>
            <a:t>t=12</a:t>
          </a:r>
        </a:p>
        <a:p>
          <a:r>
            <a:rPr lang="en-US" altLang="zh-CN" sz="1800" b="1" dirty="0" smtClean="0"/>
            <a:t>N=3</a:t>
          </a:r>
          <a:endParaRPr lang="zh-CN" altLang="en-US" sz="1800" b="1" dirty="0"/>
        </a:p>
      </dgm:t>
    </dgm:pt>
    <dgm:pt modelId="{A470A31B-7263-46A5-A709-B876B385EF23}" type="parTrans" cxnId="{D7BA703F-3896-4C44-B562-5511E6BC9B27}">
      <dgm:prSet/>
      <dgm:spPr/>
      <dgm:t>
        <a:bodyPr/>
        <a:lstStyle/>
        <a:p>
          <a:endParaRPr lang="zh-CN" altLang="en-US"/>
        </a:p>
      </dgm:t>
    </dgm:pt>
    <dgm:pt modelId="{19D434DE-48B8-473B-BB26-1B280A3B2700}" type="sibTrans" cxnId="{D7BA703F-3896-4C44-B562-5511E6BC9B27}">
      <dgm:prSet/>
      <dgm:spPr/>
      <dgm:t>
        <a:bodyPr/>
        <a:lstStyle/>
        <a:p>
          <a:endParaRPr lang="zh-CN" altLang="en-US"/>
        </a:p>
      </dgm:t>
    </dgm:pt>
    <dgm:pt modelId="{8613F920-0F17-4A1A-9EC2-3EEF4BB81CEC}">
      <dgm:prSet custT="1"/>
      <dgm:spPr/>
      <dgm:t>
        <a:bodyPr/>
        <a:lstStyle/>
        <a:p>
          <a:r>
            <a:rPr lang="en-US" altLang="zh-CN" sz="1800" b="1" dirty="0" smtClean="0"/>
            <a:t>t=24</a:t>
          </a:r>
        </a:p>
        <a:p>
          <a:r>
            <a:rPr lang="en-US" altLang="zh-CN" sz="1800" b="1" dirty="0" smtClean="0"/>
            <a:t>N=3</a:t>
          </a:r>
          <a:endParaRPr lang="zh-CN" altLang="en-US" sz="1800" b="1" dirty="0"/>
        </a:p>
      </dgm:t>
    </dgm:pt>
    <dgm:pt modelId="{0771728B-D050-4D19-9431-ABFB36B6917C}" type="parTrans" cxnId="{A518DF62-6A8A-44AA-AA6B-03FBE81FDC27}">
      <dgm:prSet/>
      <dgm:spPr/>
      <dgm:t>
        <a:bodyPr/>
        <a:lstStyle/>
        <a:p>
          <a:endParaRPr lang="zh-CN" altLang="en-US"/>
        </a:p>
      </dgm:t>
    </dgm:pt>
    <dgm:pt modelId="{AF0A34E8-4B7E-4F00-B28F-E67FBAA97579}" type="sibTrans" cxnId="{A518DF62-6A8A-44AA-AA6B-03FBE81FDC27}">
      <dgm:prSet/>
      <dgm:spPr/>
      <dgm:t>
        <a:bodyPr/>
        <a:lstStyle/>
        <a:p>
          <a:endParaRPr lang="zh-CN" altLang="en-US"/>
        </a:p>
      </dgm:t>
    </dgm:pt>
    <dgm:pt modelId="{312AABA5-2DA9-454E-B888-5B3CF9933520}" type="pres">
      <dgm:prSet presAssocID="{46E541DE-82F2-42DC-B129-0E076FB33BFD}" presName="diagram" presStyleCnt="0">
        <dgm:presLayoutVars>
          <dgm:chPref val="1"/>
          <dgm:dir/>
          <dgm:animOne val="branch"/>
          <dgm:animLvl val="lvl"/>
          <dgm:resizeHandles val="exact"/>
        </dgm:presLayoutVars>
      </dgm:prSet>
      <dgm:spPr/>
    </dgm:pt>
    <dgm:pt modelId="{5ED62EAF-1984-43D7-9B91-9900EDA5F422}" type="pres">
      <dgm:prSet presAssocID="{19F599E7-ACA0-48AF-9F76-BBC43B829A5B}" presName="root1" presStyleCnt="0"/>
      <dgm:spPr/>
    </dgm:pt>
    <dgm:pt modelId="{481007B2-4D4F-4F9E-8011-EE1304B2E8B6}" type="pres">
      <dgm:prSet presAssocID="{19F599E7-ACA0-48AF-9F76-BBC43B829A5B}" presName="LevelOneTextNode" presStyleLbl="node0" presStyleIdx="0" presStyleCnt="1">
        <dgm:presLayoutVars>
          <dgm:chPref val="3"/>
        </dgm:presLayoutVars>
      </dgm:prSet>
      <dgm:spPr/>
    </dgm:pt>
    <dgm:pt modelId="{20022D37-8329-4AC0-AE4D-1889C7DD2B8C}" type="pres">
      <dgm:prSet presAssocID="{19F599E7-ACA0-48AF-9F76-BBC43B829A5B}" presName="level2hierChild" presStyleCnt="0"/>
      <dgm:spPr/>
    </dgm:pt>
    <dgm:pt modelId="{8F839DC6-8087-4872-94AF-61B8BDB42D62}" type="pres">
      <dgm:prSet presAssocID="{452D9F73-9C16-479C-85F3-AD207285C321}" presName="conn2-1" presStyleLbl="parChTrans1D2" presStyleIdx="0" presStyleCnt="5"/>
      <dgm:spPr/>
    </dgm:pt>
    <dgm:pt modelId="{CA23396B-2398-465C-ABDF-8489FADC9993}" type="pres">
      <dgm:prSet presAssocID="{452D9F73-9C16-479C-85F3-AD207285C321}" presName="connTx" presStyleLbl="parChTrans1D2" presStyleIdx="0" presStyleCnt="5"/>
      <dgm:spPr/>
    </dgm:pt>
    <dgm:pt modelId="{B7E98265-E6BE-4E28-B0BC-9626D516E5BE}" type="pres">
      <dgm:prSet presAssocID="{99674B0F-28F3-4EF2-AE3A-C6A3564FC666}" presName="root2" presStyleCnt="0"/>
      <dgm:spPr/>
    </dgm:pt>
    <dgm:pt modelId="{B147ED7C-9288-4B0D-B3B6-6934CB7F7532}" type="pres">
      <dgm:prSet presAssocID="{99674B0F-28F3-4EF2-AE3A-C6A3564FC666}" presName="LevelTwoTextNode" presStyleLbl="node2" presStyleIdx="0" presStyleCnt="5">
        <dgm:presLayoutVars>
          <dgm:chPref val="3"/>
        </dgm:presLayoutVars>
      </dgm:prSet>
      <dgm:spPr/>
    </dgm:pt>
    <dgm:pt modelId="{0B42C1E2-A4CE-4FC7-BB93-E7BD8C1817E9}" type="pres">
      <dgm:prSet presAssocID="{99674B0F-28F3-4EF2-AE3A-C6A3564FC666}" presName="level3hierChild" presStyleCnt="0"/>
      <dgm:spPr/>
    </dgm:pt>
    <dgm:pt modelId="{F5314891-7F6C-4A6A-8695-BD115C775ABA}" type="pres">
      <dgm:prSet presAssocID="{D21EE3FA-7871-48F7-BEF0-A669E1C2E414}" presName="conn2-1" presStyleLbl="parChTrans1D2" presStyleIdx="1" presStyleCnt="5"/>
      <dgm:spPr/>
    </dgm:pt>
    <dgm:pt modelId="{BBD25B39-AFD0-421E-928C-1E1F18949DC8}" type="pres">
      <dgm:prSet presAssocID="{D21EE3FA-7871-48F7-BEF0-A669E1C2E414}" presName="connTx" presStyleLbl="parChTrans1D2" presStyleIdx="1" presStyleCnt="5"/>
      <dgm:spPr/>
    </dgm:pt>
    <dgm:pt modelId="{2D26A260-5B33-40C1-A2E7-716DB86FEA82}" type="pres">
      <dgm:prSet presAssocID="{5A156E4D-610F-4D8B-9E0B-90CB45D40C3C}" presName="root2" presStyleCnt="0"/>
      <dgm:spPr/>
    </dgm:pt>
    <dgm:pt modelId="{7EC4C3F1-A2CD-47E4-B451-008CF29B9862}" type="pres">
      <dgm:prSet presAssocID="{5A156E4D-610F-4D8B-9E0B-90CB45D40C3C}" presName="LevelTwoTextNode" presStyleLbl="node2" presStyleIdx="1" presStyleCnt="5">
        <dgm:presLayoutVars>
          <dgm:chPref val="3"/>
        </dgm:presLayoutVars>
      </dgm:prSet>
      <dgm:spPr/>
    </dgm:pt>
    <dgm:pt modelId="{4E355779-1F6B-465A-BC77-0B27140FDE12}" type="pres">
      <dgm:prSet presAssocID="{5A156E4D-610F-4D8B-9E0B-90CB45D40C3C}" presName="level3hierChild" presStyleCnt="0"/>
      <dgm:spPr/>
    </dgm:pt>
    <dgm:pt modelId="{1854FF91-101A-44CB-AEBB-0F3F148E19FA}" type="pres">
      <dgm:prSet presAssocID="{7EF12AD0-5F92-439D-AC40-0DF21C48B880}" presName="conn2-1" presStyleLbl="parChTrans1D2" presStyleIdx="2" presStyleCnt="5"/>
      <dgm:spPr/>
    </dgm:pt>
    <dgm:pt modelId="{FD1D5146-5625-489D-9DC1-FECECE42E2F3}" type="pres">
      <dgm:prSet presAssocID="{7EF12AD0-5F92-439D-AC40-0DF21C48B880}" presName="connTx" presStyleLbl="parChTrans1D2" presStyleIdx="2" presStyleCnt="5"/>
      <dgm:spPr/>
    </dgm:pt>
    <dgm:pt modelId="{73A4D469-F88F-48DC-BA76-61AC6CE5BE38}" type="pres">
      <dgm:prSet presAssocID="{E8C9EAA9-4B3B-4C92-8E6B-CDA0E23C6D63}" presName="root2" presStyleCnt="0"/>
      <dgm:spPr/>
    </dgm:pt>
    <dgm:pt modelId="{3FCA748E-416B-47BC-9579-5D32C900F385}" type="pres">
      <dgm:prSet presAssocID="{E8C9EAA9-4B3B-4C92-8E6B-CDA0E23C6D63}" presName="LevelTwoTextNode" presStyleLbl="node2" presStyleIdx="2" presStyleCnt="5">
        <dgm:presLayoutVars>
          <dgm:chPref val="3"/>
        </dgm:presLayoutVars>
      </dgm:prSet>
      <dgm:spPr/>
    </dgm:pt>
    <dgm:pt modelId="{5F7ED789-D39E-41EF-BF32-B5F9E00F60AF}" type="pres">
      <dgm:prSet presAssocID="{E8C9EAA9-4B3B-4C92-8E6B-CDA0E23C6D63}" presName="level3hierChild" presStyleCnt="0"/>
      <dgm:spPr/>
    </dgm:pt>
    <dgm:pt modelId="{D0CBE3D2-904A-4FED-A645-F95AC9665F88}" type="pres">
      <dgm:prSet presAssocID="{A470A31B-7263-46A5-A709-B876B385EF23}" presName="conn2-1" presStyleLbl="parChTrans1D2" presStyleIdx="3" presStyleCnt="5"/>
      <dgm:spPr/>
    </dgm:pt>
    <dgm:pt modelId="{769CF86F-BB4D-4728-970A-27A98D7AE21F}" type="pres">
      <dgm:prSet presAssocID="{A470A31B-7263-46A5-A709-B876B385EF23}" presName="connTx" presStyleLbl="parChTrans1D2" presStyleIdx="3" presStyleCnt="5"/>
      <dgm:spPr/>
    </dgm:pt>
    <dgm:pt modelId="{9E70C386-B192-458A-BC3D-615DB6A72E7F}" type="pres">
      <dgm:prSet presAssocID="{9059DC82-CAC9-4FC0-8E0F-16C26912E693}" presName="root2" presStyleCnt="0"/>
      <dgm:spPr/>
    </dgm:pt>
    <dgm:pt modelId="{A7B33CEA-1D4C-436B-802F-4B6260671E6D}" type="pres">
      <dgm:prSet presAssocID="{9059DC82-CAC9-4FC0-8E0F-16C26912E693}" presName="LevelTwoTextNode" presStyleLbl="node2" presStyleIdx="3" presStyleCnt="5">
        <dgm:presLayoutVars>
          <dgm:chPref val="3"/>
        </dgm:presLayoutVars>
      </dgm:prSet>
      <dgm:spPr/>
    </dgm:pt>
    <dgm:pt modelId="{4E2C2214-C9AB-4ECD-84EE-77FB0EBD3AC3}" type="pres">
      <dgm:prSet presAssocID="{9059DC82-CAC9-4FC0-8E0F-16C26912E693}" presName="level3hierChild" presStyleCnt="0"/>
      <dgm:spPr/>
    </dgm:pt>
    <dgm:pt modelId="{5DB112CC-765C-480D-A904-055D6DE13C6C}" type="pres">
      <dgm:prSet presAssocID="{0771728B-D050-4D19-9431-ABFB36B6917C}" presName="conn2-1" presStyleLbl="parChTrans1D2" presStyleIdx="4" presStyleCnt="5"/>
      <dgm:spPr/>
    </dgm:pt>
    <dgm:pt modelId="{1C0CC2B4-F187-4E20-BBC0-DF3C450FC1C4}" type="pres">
      <dgm:prSet presAssocID="{0771728B-D050-4D19-9431-ABFB36B6917C}" presName="connTx" presStyleLbl="parChTrans1D2" presStyleIdx="4" presStyleCnt="5"/>
      <dgm:spPr/>
    </dgm:pt>
    <dgm:pt modelId="{416D18ED-6C14-4ACF-943D-549A85B1F3FE}" type="pres">
      <dgm:prSet presAssocID="{8613F920-0F17-4A1A-9EC2-3EEF4BB81CEC}" presName="root2" presStyleCnt="0"/>
      <dgm:spPr/>
    </dgm:pt>
    <dgm:pt modelId="{67AA5A8E-8EC3-4174-B4B1-46404B4F88CC}" type="pres">
      <dgm:prSet presAssocID="{8613F920-0F17-4A1A-9EC2-3EEF4BB81CEC}" presName="LevelTwoTextNode" presStyleLbl="node2" presStyleIdx="4" presStyleCnt="5">
        <dgm:presLayoutVars>
          <dgm:chPref val="3"/>
        </dgm:presLayoutVars>
      </dgm:prSet>
      <dgm:spPr/>
    </dgm:pt>
    <dgm:pt modelId="{6133081A-E6A4-4640-9215-2A1271D5D355}" type="pres">
      <dgm:prSet presAssocID="{8613F920-0F17-4A1A-9EC2-3EEF4BB81CEC}" presName="level3hierChild" presStyleCnt="0"/>
      <dgm:spPr/>
    </dgm:pt>
  </dgm:ptLst>
  <dgm:cxnLst>
    <dgm:cxn modelId="{BECCA8C5-031E-4A00-B373-FA570054EE56}" type="presOf" srcId="{E8C9EAA9-4B3B-4C92-8E6B-CDA0E23C6D63}" destId="{3FCA748E-416B-47BC-9579-5D32C900F385}" srcOrd="0" destOrd="0" presId="urn:microsoft.com/office/officeart/2005/8/layout/hierarchy2"/>
    <dgm:cxn modelId="{75B5FF59-45C7-414F-87DA-5D8521A61477}" type="presOf" srcId="{A470A31B-7263-46A5-A709-B876B385EF23}" destId="{769CF86F-BB4D-4728-970A-27A98D7AE21F}" srcOrd="1" destOrd="0" presId="urn:microsoft.com/office/officeart/2005/8/layout/hierarchy2"/>
    <dgm:cxn modelId="{1FD956F6-2103-4B06-823B-399D8FCB34DC}" type="presOf" srcId="{D21EE3FA-7871-48F7-BEF0-A669E1C2E414}" destId="{BBD25B39-AFD0-421E-928C-1E1F18949DC8}" srcOrd="1" destOrd="0" presId="urn:microsoft.com/office/officeart/2005/8/layout/hierarchy2"/>
    <dgm:cxn modelId="{12DDC0BF-F0A1-4B55-86EF-863FB2A9464B}" type="presOf" srcId="{8613F920-0F17-4A1A-9EC2-3EEF4BB81CEC}" destId="{67AA5A8E-8EC3-4174-B4B1-46404B4F88CC}" srcOrd="0" destOrd="0" presId="urn:microsoft.com/office/officeart/2005/8/layout/hierarchy2"/>
    <dgm:cxn modelId="{23DBD731-9026-4ED0-8AD9-A9FEEA897039}" type="presOf" srcId="{452D9F73-9C16-479C-85F3-AD207285C321}" destId="{CA23396B-2398-465C-ABDF-8489FADC9993}" srcOrd="1" destOrd="0" presId="urn:microsoft.com/office/officeart/2005/8/layout/hierarchy2"/>
    <dgm:cxn modelId="{11B56681-F5EC-4717-8350-6EFB6287556F}" srcId="{19F599E7-ACA0-48AF-9F76-BBC43B829A5B}" destId="{E8C9EAA9-4B3B-4C92-8E6B-CDA0E23C6D63}" srcOrd="2" destOrd="0" parTransId="{7EF12AD0-5F92-439D-AC40-0DF21C48B880}" sibTransId="{62B65891-A8C0-47FD-A665-C600C6BA7AA4}"/>
    <dgm:cxn modelId="{F1EFB313-AE1B-4FAF-A6F0-B2DC05E7308A}" type="presOf" srcId="{0771728B-D050-4D19-9431-ABFB36B6917C}" destId="{1C0CC2B4-F187-4E20-BBC0-DF3C450FC1C4}" srcOrd="1" destOrd="0" presId="urn:microsoft.com/office/officeart/2005/8/layout/hierarchy2"/>
    <dgm:cxn modelId="{0CCC1B4C-CC05-4923-9B7E-B8F07A2C6516}" type="presOf" srcId="{A470A31B-7263-46A5-A709-B876B385EF23}" destId="{D0CBE3D2-904A-4FED-A645-F95AC9665F88}" srcOrd="0" destOrd="0" presId="urn:microsoft.com/office/officeart/2005/8/layout/hierarchy2"/>
    <dgm:cxn modelId="{42633AD1-46DA-46C2-87CE-B628CD44A08F}" type="presOf" srcId="{D21EE3FA-7871-48F7-BEF0-A669E1C2E414}" destId="{F5314891-7F6C-4A6A-8695-BD115C775ABA}" srcOrd="0" destOrd="0" presId="urn:microsoft.com/office/officeart/2005/8/layout/hierarchy2"/>
    <dgm:cxn modelId="{7AA5456B-3A3B-4C83-A1BE-8EDF62EE4440}" type="presOf" srcId="{7EF12AD0-5F92-439D-AC40-0DF21C48B880}" destId="{FD1D5146-5625-489D-9DC1-FECECE42E2F3}" srcOrd="1" destOrd="0" presId="urn:microsoft.com/office/officeart/2005/8/layout/hierarchy2"/>
    <dgm:cxn modelId="{5905118E-8EA8-4EA0-87D7-B88AF03DE848}" type="presOf" srcId="{46E541DE-82F2-42DC-B129-0E076FB33BFD}" destId="{312AABA5-2DA9-454E-B888-5B3CF9933520}" srcOrd="0" destOrd="0" presId="urn:microsoft.com/office/officeart/2005/8/layout/hierarchy2"/>
    <dgm:cxn modelId="{C9E00C93-558B-45AB-B7A3-F3819FCF3AAE}" type="presOf" srcId="{0771728B-D050-4D19-9431-ABFB36B6917C}" destId="{5DB112CC-765C-480D-A904-055D6DE13C6C}" srcOrd="0" destOrd="0" presId="urn:microsoft.com/office/officeart/2005/8/layout/hierarchy2"/>
    <dgm:cxn modelId="{DA34B4E7-344A-463B-BA2C-0A60994162A4}" type="presOf" srcId="{19F599E7-ACA0-48AF-9F76-BBC43B829A5B}" destId="{481007B2-4D4F-4F9E-8011-EE1304B2E8B6}" srcOrd="0" destOrd="0" presId="urn:microsoft.com/office/officeart/2005/8/layout/hierarchy2"/>
    <dgm:cxn modelId="{CD6D9F82-7CC9-4E2F-9BF2-6B7F121294E2}" type="presOf" srcId="{7EF12AD0-5F92-439D-AC40-0DF21C48B880}" destId="{1854FF91-101A-44CB-AEBB-0F3F148E19FA}" srcOrd="0" destOrd="0" presId="urn:microsoft.com/office/officeart/2005/8/layout/hierarchy2"/>
    <dgm:cxn modelId="{D7BA703F-3896-4C44-B562-5511E6BC9B27}" srcId="{19F599E7-ACA0-48AF-9F76-BBC43B829A5B}" destId="{9059DC82-CAC9-4FC0-8E0F-16C26912E693}" srcOrd="3" destOrd="0" parTransId="{A470A31B-7263-46A5-A709-B876B385EF23}" sibTransId="{19D434DE-48B8-473B-BB26-1B280A3B2700}"/>
    <dgm:cxn modelId="{A518DF62-6A8A-44AA-AA6B-03FBE81FDC27}" srcId="{19F599E7-ACA0-48AF-9F76-BBC43B829A5B}" destId="{8613F920-0F17-4A1A-9EC2-3EEF4BB81CEC}" srcOrd="4" destOrd="0" parTransId="{0771728B-D050-4D19-9431-ABFB36B6917C}" sibTransId="{AF0A34E8-4B7E-4F00-B28F-E67FBAA97579}"/>
    <dgm:cxn modelId="{440D7E49-CFBE-4C22-96D0-0AF402ED9771}" srcId="{19F599E7-ACA0-48AF-9F76-BBC43B829A5B}" destId="{5A156E4D-610F-4D8B-9E0B-90CB45D40C3C}" srcOrd="1" destOrd="0" parTransId="{D21EE3FA-7871-48F7-BEF0-A669E1C2E414}" sibTransId="{782B403D-CEE8-4B86-8CE9-10393DC53EBF}"/>
    <dgm:cxn modelId="{B2F833B0-7B11-4891-8571-DFF51F41AC77}" srcId="{19F599E7-ACA0-48AF-9F76-BBC43B829A5B}" destId="{99674B0F-28F3-4EF2-AE3A-C6A3564FC666}" srcOrd="0" destOrd="0" parTransId="{452D9F73-9C16-479C-85F3-AD207285C321}" sibTransId="{EEB9B1EE-1E29-4AC7-8AD8-01E9EE077504}"/>
    <dgm:cxn modelId="{360214B5-0609-46D3-9A3C-359CC22EE390}" srcId="{46E541DE-82F2-42DC-B129-0E076FB33BFD}" destId="{19F599E7-ACA0-48AF-9F76-BBC43B829A5B}" srcOrd="0" destOrd="0" parTransId="{ABB7DDA5-D68F-4801-A550-8F421CA8C23E}" sibTransId="{D7E5DC89-2F64-488E-976E-78B3C7827097}"/>
    <dgm:cxn modelId="{9CBB1B89-0441-47F1-A13A-E0D7D67FA405}" type="presOf" srcId="{452D9F73-9C16-479C-85F3-AD207285C321}" destId="{8F839DC6-8087-4872-94AF-61B8BDB42D62}" srcOrd="0" destOrd="0" presId="urn:microsoft.com/office/officeart/2005/8/layout/hierarchy2"/>
    <dgm:cxn modelId="{276BC57E-3FE2-4B04-828E-49DBBAD667A4}" type="presOf" srcId="{99674B0F-28F3-4EF2-AE3A-C6A3564FC666}" destId="{B147ED7C-9288-4B0D-B3B6-6934CB7F7532}" srcOrd="0" destOrd="0" presId="urn:microsoft.com/office/officeart/2005/8/layout/hierarchy2"/>
    <dgm:cxn modelId="{D03AB7E3-4615-41A5-AC53-710611EF044F}" type="presOf" srcId="{5A156E4D-610F-4D8B-9E0B-90CB45D40C3C}" destId="{7EC4C3F1-A2CD-47E4-B451-008CF29B9862}" srcOrd="0" destOrd="0" presId="urn:microsoft.com/office/officeart/2005/8/layout/hierarchy2"/>
    <dgm:cxn modelId="{0ECECD81-5453-46DE-8C69-140093F00EDE}" type="presOf" srcId="{9059DC82-CAC9-4FC0-8E0F-16C26912E693}" destId="{A7B33CEA-1D4C-436B-802F-4B6260671E6D}" srcOrd="0" destOrd="0" presId="urn:microsoft.com/office/officeart/2005/8/layout/hierarchy2"/>
    <dgm:cxn modelId="{EBDEC617-0C4D-48DA-8910-008CBA384ED0}" type="presParOf" srcId="{312AABA5-2DA9-454E-B888-5B3CF9933520}" destId="{5ED62EAF-1984-43D7-9B91-9900EDA5F422}" srcOrd="0" destOrd="0" presId="urn:microsoft.com/office/officeart/2005/8/layout/hierarchy2"/>
    <dgm:cxn modelId="{918D6F70-F98A-46D4-BDC9-528ADEC8B9E5}" type="presParOf" srcId="{5ED62EAF-1984-43D7-9B91-9900EDA5F422}" destId="{481007B2-4D4F-4F9E-8011-EE1304B2E8B6}" srcOrd="0" destOrd="0" presId="urn:microsoft.com/office/officeart/2005/8/layout/hierarchy2"/>
    <dgm:cxn modelId="{C86564B7-C66A-44AB-A483-0BD49A9C2353}" type="presParOf" srcId="{5ED62EAF-1984-43D7-9B91-9900EDA5F422}" destId="{20022D37-8329-4AC0-AE4D-1889C7DD2B8C}" srcOrd="1" destOrd="0" presId="urn:microsoft.com/office/officeart/2005/8/layout/hierarchy2"/>
    <dgm:cxn modelId="{6FB3D10F-9442-44AA-B317-E6376D318C8A}" type="presParOf" srcId="{20022D37-8329-4AC0-AE4D-1889C7DD2B8C}" destId="{8F839DC6-8087-4872-94AF-61B8BDB42D62}" srcOrd="0" destOrd="0" presId="urn:microsoft.com/office/officeart/2005/8/layout/hierarchy2"/>
    <dgm:cxn modelId="{71EFF7F7-393D-4CA2-B953-EC1D2D52B0B2}" type="presParOf" srcId="{8F839DC6-8087-4872-94AF-61B8BDB42D62}" destId="{CA23396B-2398-465C-ABDF-8489FADC9993}" srcOrd="0" destOrd="0" presId="urn:microsoft.com/office/officeart/2005/8/layout/hierarchy2"/>
    <dgm:cxn modelId="{0F2B2E24-C488-4D45-97B3-0FDF4787AC25}" type="presParOf" srcId="{20022D37-8329-4AC0-AE4D-1889C7DD2B8C}" destId="{B7E98265-E6BE-4E28-B0BC-9626D516E5BE}" srcOrd="1" destOrd="0" presId="urn:microsoft.com/office/officeart/2005/8/layout/hierarchy2"/>
    <dgm:cxn modelId="{05F31570-6B56-41BA-802C-312E6D5BDB03}" type="presParOf" srcId="{B7E98265-E6BE-4E28-B0BC-9626D516E5BE}" destId="{B147ED7C-9288-4B0D-B3B6-6934CB7F7532}" srcOrd="0" destOrd="0" presId="urn:microsoft.com/office/officeart/2005/8/layout/hierarchy2"/>
    <dgm:cxn modelId="{5BA4C032-3003-4133-BE8D-3C5A186E4240}" type="presParOf" srcId="{B7E98265-E6BE-4E28-B0BC-9626D516E5BE}" destId="{0B42C1E2-A4CE-4FC7-BB93-E7BD8C1817E9}" srcOrd="1" destOrd="0" presId="urn:microsoft.com/office/officeart/2005/8/layout/hierarchy2"/>
    <dgm:cxn modelId="{2941495D-5A72-474E-B2CB-B23A8347E5E2}" type="presParOf" srcId="{20022D37-8329-4AC0-AE4D-1889C7DD2B8C}" destId="{F5314891-7F6C-4A6A-8695-BD115C775ABA}" srcOrd="2" destOrd="0" presId="urn:microsoft.com/office/officeart/2005/8/layout/hierarchy2"/>
    <dgm:cxn modelId="{A65E26B6-E3E3-42FF-95A2-48566FD9018A}" type="presParOf" srcId="{F5314891-7F6C-4A6A-8695-BD115C775ABA}" destId="{BBD25B39-AFD0-421E-928C-1E1F18949DC8}" srcOrd="0" destOrd="0" presId="urn:microsoft.com/office/officeart/2005/8/layout/hierarchy2"/>
    <dgm:cxn modelId="{A7DE97F2-BCB0-4213-95CB-137CDF5335C7}" type="presParOf" srcId="{20022D37-8329-4AC0-AE4D-1889C7DD2B8C}" destId="{2D26A260-5B33-40C1-A2E7-716DB86FEA82}" srcOrd="3" destOrd="0" presId="urn:microsoft.com/office/officeart/2005/8/layout/hierarchy2"/>
    <dgm:cxn modelId="{59610245-36CC-4B02-A3DD-0492701A0CC3}" type="presParOf" srcId="{2D26A260-5B33-40C1-A2E7-716DB86FEA82}" destId="{7EC4C3F1-A2CD-47E4-B451-008CF29B9862}" srcOrd="0" destOrd="0" presId="urn:microsoft.com/office/officeart/2005/8/layout/hierarchy2"/>
    <dgm:cxn modelId="{DF1E507F-83C4-4C13-B833-1509E1A9DD37}" type="presParOf" srcId="{2D26A260-5B33-40C1-A2E7-716DB86FEA82}" destId="{4E355779-1F6B-465A-BC77-0B27140FDE12}" srcOrd="1" destOrd="0" presId="urn:microsoft.com/office/officeart/2005/8/layout/hierarchy2"/>
    <dgm:cxn modelId="{118B2E64-F86E-422F-925D-52AEBD02B1FC}" type="presParOf" srcId="{20022D37-8329-4AC0-AE4D-1889C7DD2B8C}" destId="{1854FF91-101A-44CB-AEBB-0F3F148E19FA}" srcOrd="4" destOrd="0" presId="urn:microsoft.com/office/officeart/2005/8/layout/hierarchy2"/>
    <dgm:cxn modelId="{4C0125D1-C158-4BB9-8AEA-FF9B9DF5A35C}" type="presParOf" srcId="{1854FF91-101A-44CB-AEBB-0F3F148E19FA}" destId="{FD1D5146-5625-489D-9DC1-FECECE42E2F3}" srcOrd="0" destOrd="0" presId="urn:microsoft.com/office/officeart/2005/8/layout/hierarchy2"/>
    <dgm:cxn modelId="{C3FB7205-5B7B-4F12-A817-B060FD5B2D1E}" type="presParOf" srcId="{20022D37-8329-4AC0-AE4D-1889C7DD2B8C}" destId="{73A4D469-F88F-48DC-BA76-61AC6CE5BE38}" srcOrd="5" destOrd="0" presId="urn:microsoft.com/office/officeart/2005/8/layout/hierarchy2"/>
    <dgm:cxn modelId="{70D6570F-47B0-4441-AD7B-A475AC65CEE6}" type="presParOf" srcId="{73A4D469-F88F-48DC-BA76-61AC6CE5BE38}" destId="{3FCA748E-416B-47BC-9579-5D32C900F385}" srcOrd="0" destOrd="0" presId="urn:microsoft.com/office/officeart/2005/8/layout/hierarchy2"/>
    <dgm:cxn modelId="{B7F58378-5189-4F9E-ADE9-E0E06C680664}" type="presParOf" srcId="{73A4D469-F88F-48DC-BA76-61AC6CE5BE38}" destId="{5F7ED789-D39E-41EF-BF32-B5F9E00F60AF}" srcOrd="1" destOrd="0" presId="urn:microsoft.com/office/officeart/2005/8/layout/hierarchy2"/>
    <dgm:cxn modelId="{579B67CC-7E32-4B7F-86FF-DC0EF820DFF7}" type="presParOf" srcId="{20022D37-8329-4AC0-AE4D-1889C7DD2B8C}" destId="{D0CBE3D2-904A-4FED-A645-F95AC9665F88}" srcOrd="6" destOrd="0" presId="urn:microsoft.com/office/officeart/2005/8/layout/hierarchy2"/>
    <dgm:cxn modelId="{DC3A9FCB-330F-4567-AB4C-A8D823A29E64}" type="presParOf" srcId="{D0CBE3D2-904A-4FED-A645-F95AC9665F88}" destId="{769CF86F-BB4D-4728-970A-27A98D7AE21F}" srcOrd="0" destOrd="0" presId="urn:microsoft.com/office/officeart/2005/8/layout/hierarchy2"/>
    <dgm:cxn modelId="{E5D8DEF4-BB47-4AC0-83F3-3A242827D81F}" type="presParOf" srcId="{20022D37-8329-4AC0-AE4D-1889C7DD2B8C}" destId="{9E70C386-B192-458A-BC3D-615DB6A72E7F}" srcOrd="7" destOrd="0" presId="urn:microsoft.com/office/officeart/2005/8/layout/hierarchy2"/>
    <dgm:cxn modelId="{84DF0EE9-E01E-471E-B1FA-64A3D8E7A29D}" type="presParOf" srcId="{9E70C386-B192-458A-BC3D-615DB6A72E7F}" destId="{A7B33CEA-1D4C-436B-802F-4B6260671E6D}" srcOrd="0" destOrd="0" presId="urn:microsoft.com/office/officeart/2005/8/layout/hierarchy2"/>
    <dgm:cxn modelId="{A93A89F2-5858-4C91-BCD1-F3A9B074090F}" type="presParOf" srcId="{9E70C386-B192-458A-BC3D-615DB6A72E7F}" destId="{4E2C2214-C9AB-4ECD-84EE-77FB0EBD3AC3}" srcOrd="1" destOrd="0" presId="urn:microsoft.com/office/officeart/2005/8/layout/hierarchy2"/>
    <dgm:cxn modelId="{381CC0DB-A491-49BC-9E46-0C7A011D3D75}" type="presParOf" srcId="{20022D37-8329-4AC0-AE4D-1889C7DD2B8C}" destId="{5DB112CC-765C-480D-A904-055D6DE13C6C}" srcOrd="8" destOrd="0" presId="urn:microsoft.com/office/officeart/2005/8/layout/hierarchy2"/>
    <dgm:cxn modelId="{4FB0FD35-6334-42F8-B2E5-865120626C2C}" type="presParOf" srcId="{5DB112CC-765C-480D-A904-055D6DE13C6C}" destId="{1C0CC2B4-F187-4E20-BBC0-DF3C450FC1C4}" srcOrd="0" destOrd="0" presId="urn:microsoft.com/office/officeart/2005/8/layout/hierarchy2"/>
    <dgm:cxn modelId="{7B53E995-1C85-43E3-A525-6FFD1FE92645}" type="presParOf" srcId="{20022D37-8329-4AC0-AE4D-1889C7DD2B8C}" destId="{416D18ED-6C14-4ACF-943D-549A85B1F3FE}" srcOrd="9" destOrd="0" presId="urn:microsoft.com/office/officeart/2005/8/layout/hierarchy2"/>
    <dgm:cxn modelId="{8AB77E80-4551-429D-B995-7A90725EA1A3}" type="presParOf" srcId="{416D18ED-6C14-4ACF-943D-549A85B1F3FE}" destId="{67AA5A8E-8EC3-4174-B4B1-46404B4F88CC}" srcOrd="0" destOrd="0" presId="urn:microsoft.com/office/officeart/2005/8/layout/hierarchy2"/>
    <dgm:cxn modelId="{712264E2-5335-4870-90AD-FEFD89AA0BE7}" type="presParOf" srcId="{416D18ED-6C14-4ACF-943D-549A85B1F3FE}" destId="{6133081A-E6A4-4640-9215-2A1271D5D355}" srcOrd="1" destOrd="0" presId="urn:microsoft.com/office/officeart/2005/8/layout/hierarchy2"/>
  </dgm:cxnLst>
  <dgm:bg/>
  <dgm:whole/>
</dgm:dataModel>
</file>

<file path=ppt/diagrams/data5.xml><?xml version="1.0" encoding="utf-8"?>
<dgm:dataModel xmlns:dgm="http://schemas.openxmlformats.org/drawingml/2006/diagram" xmlns:a="http://schemas.openxmlformats.org/drawingml/2006/main">
  <dgm:ptLst>
    <dgm:pt modelId="{46E541DE-82F2-42DC-B129-0E076FB33BFD}" type="doc">
      <dgm:prSet loTypeId="urn:microsoft.com/office/officeart/2005/8/layout/hierarchy2" loCatId="hierarchy" qsTypeId="urn:microsoft.com/office/officeart/2005/8/quickstyle/simple1" qsCatId="simple" csTypeId="urn:microsoft.com/office/officeart/2005/8/colors/accent5_2" csCatId="accent5" phldr="1"/>
      <dgm:spPr/>
      <dgm:t>
        <a:bodyPr/>
        <a:lstStyle/>
        <a:p>
          <a:endParaRPr lang="zh-CN" altLang="en-US"/>
        </a:p>
      </dgm:t>
    </dgm:pt>
    <dgm:pt modelId="{19F599E7-ACA0-48AF-9F76-BBC43B829A5B}">
      <dgm:prSet phldrT="[文本]" custT="1"/>
      <dgm:spPr/>
      <dgm:t>
        <a:bodyPr/>
        <a:lstStyle/>
        <a:p>
          <a:r>
            <a:rPr lang="zh-CN" altLang="en-US" sz="1600" b="1" dirty="0" smtClean="0">
              <a:latin typeface="微软雅黑" pitchFamily="34" charset="-122"/>
              <a:ea typeface="微软雅黑" pitchFamily="34" charset="-122"/>
            </a:rPr>
            <a:t>荷瘤小鼠</a:t>
          </a:r>
          <a:r>
            <a:rPr lang="en-US" altLang="zh-CN" sz="1600" b="1" dirty="0" smtClean="0">
              <a:latin typeface="微软雅黑" pitchFamily="34" charset="-122"/>
              <a:ea typeface="微软雅黑" pitchFamily="34" charset="-122"/>
            </a:rPr>
            <a:t>N=15</a:t>
          </a:r>
        </a:p>
      </dgm:t>
    </dgm:pt>
    <dgm:pt modelId="{ABB7DDA5-D68F-4801-A550-8F421CA8C23E}" type="parTrans" cxnId="{360214B5-0609-46D3-9A3C-359CC22EE390}">
      <dgm:prSet/>
      <dgm:spPr/>
      <dgm:t>
        <a:bodyPr/>
        <a:lstStyle/>
        <a:p>
          <a:endParaRPr lang="zh-CN" altLang="en-US"/>
        </a:p>
      </dgm:t>
    </dgm:pt>
    <dgm:pt modelId="{D7E5DC89-2F64-488E-976E-78B3C7827097}" type="sibTrans" cxnId="{360214B5-0609-46D3-9A3C-359CC22EE390}">
      <dgm:prSet/>
      <dgm:spPr/>
      <dgm:t>
        <a:bodyPr/>
        <a:lstStyle/>
        <a:p>
          <a:endParaRPr lang="zh-CN" altLang="en-US"/>
        </a:p>
      </dgm:t>
    </dgm:pt>
    <dgm:pt modelId="{99674B0F-28F3-4EF2-AE3A-C6A3564FC666}">
      <dgm:prSet phldrT="[文本]" custT="1"/>
      <dgm:spPr/>
      <dgm:t>
        <a:bodyPr/>
        <a:lstStyle/>
        <a:p>
          <a:r>
            <a:rPr lang="en-US" altLang="zh-CN" sz="1800" b="1" dirty="0" smtClean="0"/>
            <a:t>Control</a:t>
          </a:r>
        </a:p>
        <a:p>
          <a:r>
            <a:rPr lang="en-US" altLang="zh-CN" sz="1800" b="1" dirty="0" smtClean="0"/>
            <a:t>N=3</a:t>
          </a:r>
        </a:p>
      </dgm:t>
    </dgm:pt>
    <dgm:pt modelId="{452D9F73-9C16-479C-85F3-AD207285C321}" type="parTrans" cxnId="{B2F833B0-7B11-4891-8571-DFF51F41AC77}">
      <dgm:prSet/>
      <dgm:spPr/>
      <dgm:t>
        <a:bodyPr/>
        <a:lstStyle/>
        <a:p>
          <a:endParaRPr lang="zh-CN" altLang="en-US"/>
        </a:p>
      </dgm:t>
    </dgm:pt>
    <dgm:pt modelId="{EEB9B1EE-1E29-4AC7-8AD8-01E9EE077504}" type="sibTrans" cxnId="{B2F833B0-7B11-4891-8571-DFF51F41AC77}">
      <dgm:prSet/>
      <dgm:spPr/>
      <dgm:t>
        <a:bodyPr/>
        <a:lstStyle/>
        <a:p>
          <a:endParaRPr lang="zh-CN" altLang="en-US"/>
        </a:p>
      </dgm:t>
    </dgm:pt>
    <dgm:pt modelId="{5A156E4D-610F-4D8B-9E0B-90CB45D40C3C}">
      <dgm:prSet phldrT="[文本]" custT="1"/>
      <dgm:spPr/>
      <dgm:t>
        <a:bodyPr/>
        <a:lstStyle/>
        <a:p>
          <a:r>
            <a:rPr lang="en-US" altLang="zh-CN" sz="1800" b="1" dirty="0" smtClean="0"/>
            <a:t>None</a:t>
          </a:r>
        </a:p>
        <a:p>
          <a:r>
            <a:rPr lang="en-US" altLang="zh-CN" sz="1800" b="1" dirty="0" smtClean="0"/>
            <a:t>N=3</a:t>
          </a:r>
          <a:endParaRPr lang="zh-CN" altLang="en-US" sz="1800" b="1" dirty="0"/>
        </a:p>
      </dgm:t>
    </dgm:pt>
    <dgm:pt modelId="{D21EE3FA-7871-48F7-BEF0-A669E1C2E414}" type="parTrans" cxnId="{440D7E49-CFBE-4C22-96D0-0AF402ED9771}">
      <dgm:prSet/>
      <dgm:spPr/>
      <dgm:t>
        <a:bodyPr/>
        <a:lstStyle/>
        <a:p>
          <a:endParaRPr lang="zh-CN" altLang="en-US"/>
        </a:p>
      </dgm:t>
    </dgm:pt>
    <dgm:pt modelId="{782B403D-CEE8-4B86-8CE9-10393DC53EBF}" type="sibTrans" cxnId="{440D7E49-CFBE-4C22-96D0-0AF402ED9771}">
      <dgm:prSet/>
      <dgm:spPr/>
      <dgm:t>
        <a:bodyPr/>
        <a:lstStyle/>
        <a:p>
          <a:endParaRPr lang="zh-CN" altLang="en-US"/>
        </a:p>
      </dgm:t>
    </dgm:pt>
    <dgm:pt modelId="{E8C9EAA9-4B3B-4C92-8E6B-CDA0E23C6D63}">
      <dgm:prSet custT="1"/>
      <dgm:spPr/>
      <dgm:t>
        <a:bodyPr/>
        <a:lstStyle/>
        <a:p>
          <a:r>
            <a:rPr lang="en-US" altLang="zh-CN" sz="1800" b="1" dirty="0" smtClean="0"/>
            <a:t>TPP</a:t>
          </a:r>
        </a:p>
        <a:p>
          <a:r>
            <a:rPr lang="en-US" altLang="zh-CN" sz="1800" b="1" dirty="0" smtClean="0"/>
            <a:t>N=3</a:t>
          </a:r>
          <a:endParaRPr lang="zh-CN" altLang="en-US" sz="1800" b="1" dirty="0"/>
        </a:p>
      </dgm:t>
    </dgm:pt>
    <dgm:pt modelId="{7EF12AD0-5F92-439D-AC40-0DF21C48B880}" type="parTrans" cxnId="{11B56681-F5EC-4717-8350-6EFB6287556F}">
      <dgm:prSet/>
      <dgm:spPr/>
      <dgm:t>
        <a:bodyPr/>
        <a:lstStyle/>
        <a:p>
          <a:endParaRPr lang="zh-CN" altLang="en-US"/>
        </a:p>
      </dgm:t>
    </dgm:pt>
    <dgm:pt modelId="{62B65891-A8C0-47FD-A665-C600C6BA7AA4}" type="sibTrans" cxnId="{11B56681-F5EC-4717-8350-6EFB6287556F}">
      <dgm:prSet/>
      <dgm:spPr/>
      <dgm:t>
        <a:bodyPr/>
        <a:lstStyle/>
        <a:p>
          <a:endParaRPr lang="zh-CN" altLang="en-US"/>
        </a:p>
      </dgm:t>
    </dgm:pt>
    <dgm:pt modelId="{9059DC82-CAC9-4FC0-8E0F-16C26912E693}">
      <dgm:prSet custT="1"/>
      <dgm:spPr/>
      <dgm:t>
        <a:bodyPr/>
        <a:lstStyle/>
        <a:p>
          <a:r>
            <a:rPr lang="en-US" altLang="zh-CN" sz="1800" b="1" dirty="0" smtClean="0"/>
            <a:t>iRGD</a:t>
          </a:r>
        </a:p>
        <a:p>
          <a:r>
            <a:rPr lang="en-US" altLang="zh-CN" sz="1800" b="1" dirty="0" smtClean="0"/>
            <a:t>N=3</a:t>
          </a:r>
          <a:endParaRPr lang="zh-CN" altLang="en-US" sz="1800" b="1" dirty="0"/>
        </a:p>
      </dgm:t>
    </dgm:pt>
    <dgm:pt modelId="{A470A31B-7263-46A5-A709-B876B385EF23}" type="parTrans" cxnId="{D7BA703F-3896-4C44-B562-5511E6BC9B27}">
      <dgm:prSet/>
      <dgm:spPr/>
      <dgm:t>
        <a:bodyPr/>
        <a:lstStyle/>
        <a:p>
          <a:endParaRPr lang="zh-CN" altLang="en-US"/>
        </a:p>
      </dgm:t>
    </dgm:pt>
    <dgm:pt modelId="{19D434DE-48B8-473B-BB26-1B280A3B2700}" type="sibTrans" cxnId="{D7BA703F-3896-4C44-B562-5511E6BC9B27}">
      <dgm:prSet/>
      <dgm:spPr/>
      <dgm:t>
        <a:bodyPr/>
        <a:lstStyle/>
        <a:p>
          <a:endParaRPr lang="zh-CN" altLang="en-US"/>
        </a:p>
      </dgm:t>
    </dgm:pt>
    <dgm:pt modelId="{8613F920-0F17-4A1A-9EC2-3EEF4BB81CEC}">
      <dgm:prSet custT="1"/>
      <dgm:spPr/>
      <dgm:t>
        <a:bodyPr/>
        <a:lstStyle/>
        <a:p>
          <a:r>
            <a:rPr lang="en-US" altLang="zh-CN" sz="1800" b="1" dirty="0" err="1" smtClean="0"/>
            <a:t>iRGD+TPP</a:t>
          </a:r>
          <a:endParaRPr lang="en-US" altLang="zh-CN" sz="1800" b="1" dirty="0" smtClean="0"/>
        </a:p>
        <a:p>
          <a:r>
            <a:rPr lang="en-US" altLang="zh-CN" sz="1800" b="1" dirty="0" smtClean="0"/>
            <a:t>N=3</a:t>
          </a:r>
          <a:endParaRPr lang="zh-CN" altLang="en-US" sz="1800" b="1" dirty="0"/>
        </a:p>
      </dgm:t>
    </dgm:pt>
    <dgm:pt modelId="{0771728B-D050-4D19-9431-ABFB36B6917C}" type="parTrans" cxnId="{A518DF62-6A8A-44AA-AA6B-03FBE81FDC27}">
      <dgm:prSet/>
      <dgm:spPr/>
      <dgm:t>
        <a:bodyPr/>
        <a:lstStyle/>
        <a:p>
          <a:endParaRPr lang="zh-CN" altLang="en-US"/>
        </a:p>
      </dgm:t>
    </dgm:pt>
    <dgm:pt modelId="{AF0A34E8-4B7E-4F00-B28F-E67FBAA97579}" type="sibTrans" cxnId="{A518DF62-6A8A-44AA-AA6B-03FBE81FDC27}">
      <dgm:prSet/>
      <dgm:spPr/>
      <dgm:t>
        <a:bodyPr/>
        <a:lstStyle/>
        <a:p>
          <a:endParaRPr lang="zh-CN" altLang="en-US"/>
        </a:p>
      </dgm:t>
    </dgm:pt>
    <dgm:pt modelId="{312AABA5-2DA9-454E-B888-5B3CF9933520}" type="pres">
      <dgm:prSet presAssocID="{46E541DE-82F2-42DC-B129-0E076FB33BFD}" presName="diagram" presStyleCnt="0">
        <dgm:presLayoutVars>
          <dgm:chPref val="1"/>
          <dgm:dir/>
          <dgm:animOne val="branch"/>
          <dgm:animLvl val="lvl"/>
          <dgm:resizeHandles val="exact"/>
        </dgm:presLayoutVars>
      </dgm:prSet>
      <dgm:spPr/>
    </dgm:pt>
    <dgm:pt modelId="{5ED62EAF-1984-43D7-9B91-9900EDA5F422}" type="pres">
      <dgm:prSet presAssocID="{19F599E7-ACA0-48AF-9F76-BBC43B829A5B}" presName="root1" presStyleCnt="0"/>
      <dgm:spPr/>
    </dgm:pt>
    <dgm:pt modelId="{481007B2-4D4F-4F9E-8011-EE1304B2E8B6}" type="pres">
      <dgm:prSet presAssocID="{19F599E7-ACA0-48AF-9F76-BBC43B829A5B}" presName="LevelOneTextNode" presStyleLbl="node0" presStyleIdx="0" presStyleCnt="1">
        <dgm:presLayoutVars>
          <dgm:chPref val="3"/>
        </dgm:presLayoutVars>
      </dgm:prSet>
      <dgm:spPr/>
    </dgm:pt>
    <dgm:pt modelId="{20022D37-8329-4AC0-AE4D-1889C7DD2B8C}" type="pres">
      <dgm:prSet presAssocID="{19F599E7-ACA0-48AF-9F76-BBC43B829A5B}" presName="level2hierChild" presStyleCnt="0"/>
      <dgm:spPr/>
    </dgm:pt>
    <dgm:pt modelId="{8F839DC6-8087-4872-94AF-61B8BDB42D62}" type="pres">
      <dgm:prSet presAssocID="{452D9F73-9C16-479C-85F3-AD207285C321}" presName="conn2-1" presStyleLbl="parChTrans1D2" presStyleIdx="0" presStyleCnt="5"/>
      <dgm:spPr/>
    </dgm:pt>
    <dgm:pt modelId="{CA23396B-2398-465C-ABDF-8489FADC9993}" type="pres">
      <dgm:prSet presAssocID="{452D9F73-9C16-479C-85F3-AD207285C321}" presName="connTx" presStyleLbl="parChTrans1D2" presStyleIdx="0" presStyleCnt="5"/>
      <dgm:spPr/>
    </dgm:pt>
    <dgm:pt modelId="{B7E98265-E6BE-4E28-B0BC-9626D516E5BE}" type="pres">
      <dgm:prSet presAssocID="{99674B0F-28F3-4EF2-AE3A-C6A3564FC666}" presName="root2" presStyleCnt="0"/>
      <dgm:spPr/>
    </dgm:pt>
    <dgm:pt modelId="{B147ED7C-9288-4B0D-B3B6-6934CB7F7532}" type="pres">
      <dgm:prSet presAssocID="{99674B0F-28F3-4EF2-AE3A-C6A3564FC666}" presName="LevelTwoTextNode" presStyleLbl="node2" presStyleIdx="0" presStyleCnt="5">
        <dgm:presLayoutVars>
          <dgm:chPref val="3"/>
        </dgm:presLayoutVars>
      </dgm:prSet>
      <dgm:spPr/>
    </dgm:pt>
    <dgm:pt modelId="{0B42C1E2-A4CE-4FC7-BB93-E7BD8C1817E9}" type="pres">
      <dgm:prSet presAssocID="{99674B0F-28F3-4EF2-AE3A-C6A3564FC666}" presName="level3hierChild" presStyleCnt="0"/>
      <dgm:spPr/>
    </dgm:pt>
    <dgm:pt modelId="{F5314891-7F6C-4A6A-8695-BD115C775ABA}" type="pres">
      <dgm:prSet presAssocID="{D21EE3FA-7871-48F7-BEF0-A669E1C2E414}" presName="conn2-1" presStyleLbl="parChTrans1D2" presStyleIdx="1" presStyleCnt="5"/>
      <dgm:spPr/>
    </dgm:pt>
    <dgm:pt modelId="{BBD25B39-AFD0-421E-928C-1E1F18949DC8}" type="pres">
      <dgm:prSet presAssocID="{D21EE3FA-7871-48F7-BEF0-A669E1C2E414}" presName="connTx" presStyleLbl="parChTrans1D2" presStyleIdx="1" presStyleCnt="5"/>
      <dgm:spPr/>
    </dgm:pt>
    <dgm:pt modelId="{2D26A260-5B33-40C1-A2E7-716DB86FEA82}" type="pres">
      <dgm:prSet presAssocID="{5A156E4D-610F-4D8B-9E0B-90CB45D40C3C}" presName="root2" presStyleCnt="0"/>
      <dgm:spPr/>
    </dgm:pt>
    <dgm:pt modelId="{7EC4C3F1-A2CD-47E4-B451-008CF29B9862}" type="pres">
      <dgm:prSet presAssocID="{5A156E4D-610F-4D8B-9E0B-90CB45D40C3C}" presName="LevelTwoTextNode" presStyleLbl="node2" presStyleIdx="1" presStyleCnt="5">
        <dgm:presLayoutVars>
          <dgm:chPref val="3"/>
        </dgm:presLayoutVars>
      </dgm:prSet>
      <dgm:spPr/>
      <dgm:t>
        <a:bodyPr/>
        <a:lstStyle/>
        <a:p>
          <a:endParaRPr lang="zh-CN" altLang="en-US"/>
        </a:p>
      </dgm:t>
    </dgm:pt>
    <dgm:pt modelId="{4E355779-1F6B-465A-BC77-0B27140FDE12}" type="pres">
      <dgm:prSet presAssocID="{5A156E4D-610F-4D8B-9E0B-90CB45D40C3C}" presName="level3hierChild" presStyleCnt="0"/>
      <dgm:spPr/>
    </dgm:pt>
    <dgm:pt modelId="{1854FF91-101A-44CB-AEBB-0F3F148E19FA}" type="pres">
      <dgm:prSet presAssocID="{7EF12AD0-5F92-439D-AC40-0DF21C48B880}" presName="conn2-1" presStyleLbl="parChTrans1D2" presStyleIdx="2" presStyleCnt="5"/>
      <dgm:spPr/>
    </dgm:pt>
    <dgm:pt modelId="{FD1D5146-5625-489D-9DC1-FECECE42E2F3}" type="pres">
      <dgm:prSet presAssocID="{7EF12AD0-5F92-439D-AC40-0DF21C48B880}" presName="connTx" presStyleLbl="parChTrans1D2" presStyleIdx="2" presStyleCnt="5"/>
      <dgm:spPr/>
    </dgm:pt>
    <dgm:pt modelId="{73A4D469-F88F-48DC-BA76-61AC6CE5BE38}" type="pres">
      <dgm:prSet presAssocID="{E8C9EAA9-4B3B-4C92-8E6B-CDA0E23C6D63}" presName="root2" presStyleCnt="0"/>
      <dgm:spPr/>
    </dgm:pt>
    <dgm:pt modelId="{3FCA748E-416B-47BC-9579-5D32C900F385}" type="pres">
      <dgm:prSet presAssocID="{E8C9EAA9-4B3B-4C92-8E6B-CDA0E23C6D63}" presName="LevelTwoTextNode" presStyleLbl="node2" presStyleIdx="2" presStyleCnt="5">
        <dgm:presLayoutVars>
          <dgm:chPref val="3"/>
        </dgm:presLayoutVars>
      </dgm:prSet>
      <dgm:spPr/>
      <dgm:t>
        <a:bodyPr/>
        <a:lstStyle/>
        <a:p>
          <a:endParaRPr lang="zh-CN" altLang="en-US"/>
        </a:p>
      </dgm:t>
    </dgm:pt>
    <dgm:pt modelId="{5F7ED789-D39E-41EF-BF32-B5F9E00F60AF}" type="pres">
      <dgm:prSet presAssocID="{E8C9EAA9-4B3B-4C92-8E6B-CDA0E23C6D63}" presName="level3hierChild" presStyleCnt="0"/>
      <dgm:spPr/>
    </dgm:pt>
    <dgm:pt modelId="{D0CBE3D2-904A-4FED-A645-F95AC9665F88}" type="pres">
      <dgm:prSet presAssocID="{A470A31B-7263-46A5-A709-B876B385EF23}" presName="conn2-1" presStyleLbl="parChTrans1D2" presStyleIdx="3" presStyleCnt="5"/>
      <dgm:spPr/>
    </dgm:pt>
    <dgm:pt modelId="{769CF86F-BB4D-4728-970A-27A98D7AE21F}" type="pres">
      <dgm:prSet presAssocID="{A470A31B-7263-46A5-A709-B876B385EF23}" presName="connTx" presStyleLbl="parChTrans1D2" presStyleIdx="3" presStyleCnt="5"/>
      <dgm:spPr/>
    </dgm:pt>
    <dgm:pt modelId="{9E70C386-B192-458A-BC3D-615DB6A72E7F}" type="pres">
      <dgm:prSet presAssocID="{9059DC82-CAC9-4FC0-8E0F-16C26912E693}" presName="root2" presStyleCnt="0"/>
      <dgm:spPr/>
    </dgm:pt>
    <dgm:pt modelId="{A7B33CEA-1D4C-436B-802F-4B6260671E6D}" type="pres">
      <dgm:prSet presAssocID="{9059DC82-CAC9-4FC0-8E0F-16C26912E693}" presName="LevelTwoTextNode" presStyleLbl="node2" presStyleIdx="3" presStyleCnt="5">
        <dgm:presLayoutVars>
          <dgm:chPref val="3"/>
        </dgm:presLayoutVars>
      </dgm:prSet>
      <dgm:spPr/>
      <dgm:t>
        <a:bodyPr/>
        <a:lstStyle/>
        <a:p>
          <a:endParaRPr lang="zh-CN" altLang="en-US"/>
        </a:p>
      </dgm:t>
    </dgm:pt>
    <dgm:pt modelId="{4E2C2214-C9AB-4ECD-84EE-77FB0EBD3AC3}" type="pres">
      <dgm:prSet presAssocID="{9059DC82-CAC9-4FC0-8E0F-16C26912E693}" presName="level3hierChild" presStyleCnt="0"/>
      <dgm:spPr/>
    </dgm:pt>
    <dgm:pt modelId="{5DB112CC-765C-480D-A904-055D6DE13C6C}" type="pres">
      <dgm:prSet presAssocID="{0771728B-D050-4D19-9431-ABFB36B6917C}" presName="conn2-1" presStyleLbl="parChTrans1D2" presStyleIdx="4" presStyleCnt="5"/>
      <dgm:spPr/>
    </dgm:pt>
    <dgm:pt modelId="{1C0CC2B4-F187-4E20-BBC0-DF3C450FC1C4}" type="pres">
      <dgm:prSet presAssocID="{0771728B-D050-4D19-9431-ABFB36B6917C}" presName="connTx" presStyleLbl="parChTrans1D2" presStyleIdx="4" presStyleCnt="5"/>
      <dgm:spPr/>
    </dgm:pt>
    <dgm:pt modelId="{416D18ED-6C14-4ACF-943D-549A85B1F3FE}" type="pres">
      <dgm:prSet presAssocID="{8613F920-0F17-4A1A-9EC2-3EEF4BB81CEC}" presName="root2" presStyleCnt="0"/>
      <dgm:spPr/>
    </dgm:pt>
    <dgm:pt modelId="{67AA5A8E-8EC3-4174-B4B1-46404B4F88CC}" type="pres">
      <dgm:prSet presAssocID="{8613F920-0F17-4A1A-9EC2-3EEF4BB81CEC}" presName="LevelTwoTextNode" presStyleLbl="node2" presStyleIdx="4" presStyleCnt="5">
        <dgm:presLayoutVars>
          <dgm:chPref val="3"/>
        </dgm:presLayoutVars>
      </dgm:prSet>
      <dgm:spPr/>
      <dgm:t>
        <a:bodyPr/>
        <a:lstStyle/>
        <a:p>
          <a:endParaRPr lang="zh-CN" altLang="en-US"/>
        </a:p>
      </dgm:t>
    </dgm:pt>
    <dgm:pt modelId="{6133081A-E6A4-4640-9215-2A1271D5D355}" type="pres">
      <dgm:prSet presAssocID="{8613F920-0F17-4A1A-9EC2-3EEF4BB81CEC}" presName="level3hierChild" presStyleCnt="0"/>
      <dgm:spPr/>
    </dgm:pt>
  </dgm:ptLst>
  <dgm:cxnLst>
    <dgm:cxn modelId="{0611CF03-980E-4ECB-B48D-CF9AE98F8E1B}" type="presOf" srcId="{E8C9EAA9-4B3B-4C92-8E6B-CDA0E23C6D63}" destId="{3FCA748E-416B-47BC-9579-5D32C900F385}" srcOrd="0" destOrd="0" presId="urn:microsoft.com/office/officeart/2005/8/layout/hierarchy2"/>
    <dgm:cxn modelId="{D83F664B-09E4-45F9-997F-B6A20B6BF132}" type="presOf" srcId="{9059DC82-CAC9-4FC0-8E0F-16C26912E693}" destId="{A7B33CEA-1D4C-436B-802F-4B6260671E6D}" srcOrd="0" destOrd="0" presId="urn:microsoft.com/office/officeart/2005/8/layout/hierarchy2"/>
    <dgm:cxn modelId="{A2703A79-8143-4B79-BF0A-E429246D57BD}" type="presOf" srcId="{0771728B-D050-4D19-9431-ABFB36B6917C}" destId="{1C0CC2B4-F187-4E20-BBC0-DF3C450FC1C4}" srcOrd="1" destOrd="0" presId="urn:microsoft.com/office/officeart/2005/8/layout/hierarchy2"/>
    <dgm:cxn modelId="{B2F833B0-7B11-4891-8571-DFF51F41AC77}" srcId="{19F599E7-ACA0-48AF-9F76-BBC43B829A5B}" destId="{99674B0F-28F3-4EF2-AE3A-C6A3564FC666}" srcOrd="0" destOrd="0" parTransId="{452D9F73-9C16-479C-85F3-AD207285C321}" sibTransId="{EEB9B1EE-1E29-4AC7-8AD8-01E9EE077504}"/>
    <dgm:cxn modelId="{276F6F39-8025-4B92-8F25-B26C90A3C00A}" type="presOf" srcId="{19F599E7-ACA0-48AF-9F76-BBC43B829A5B}" destId="{481007B2-4D4F-4F9E-8011-EE1304B2E8B6}" srcOrd="0" destOrd="0" presId="urn:microsoft.com/office/officeart/2005/8/layout/hierarchy2"/>
    <dgm:cxn modelId="{C34255C4-FA3C-4BC8-8F29-45FB3B20682F}" type="presOf" srcId="{99674B0F-28F3-4EF2-AE3A-C6A3564FC666}" destId="{B147ED7C-9288-4B0D-B3B6-6934CB7F7532}" srcOrd="0" destOrd="0" presId="urn:microsoft.com/office/officeart/2005/8/layout/hierarchy2"/>
    <dgm:cxn modelId="{440D7E49-CFBE-4C22-96D0-0AF402ED9771}" srcId="{19F599E7-ACA0-48AF-9F76-BBC43B829A5B}" destId="{5A156E4D-610F-4D8B-9E0B-90CB45D40C3C}" srcOrd="1" destOrd="0" parTransId="{D21EE3FA-7871-48F7-BEF0-A669E1C2E414}" sibTransId="{782B403D-CEE8-4B86-8CE9-10393DC53EBF}"/>
    <dgm:cxn modelId="{1FBB12BA-8204-4BAA-9C0A-90A5EDB7BD65}" type="presOf" srcId="{7EF12AD0-5F92-439D-AC40-0DF21C48B880}" destId="{1854FF91-101A-44CB-AEBB-0F3F148E19FA}" srcOrd="0" destOrd="0" presId="urn:microsoft.com/office/officeart/2005/8/layout/hierarchy2"/>
    <dgm:cxn modelId="{360214B5-0609-46D3-9A3C-359CC22EE390}" srcId="{46E541DE-82F2-42DC-B129-0E076FB33BFD}" destId="{19F599E7-ACA0-48AF-9F76-BBC43B829A5B}" srcOrd="0" destOrd="0" parTransId="{ABB7DDA5-D68F-4801-A550-8F421CA8C23E}" sibTransId="{D7E5DC89-2F64-488E-976E-78B3C7827097}"/>
    <dgm:cxn modelId="{2A2E099B-B575-4DCE-AEFB-933B121CA19C}" type="presOf" srcId="{8613F920-0F17-4A1A-9EC2-3EEF4BB81CEC}" destId="{67AA5A8E-8EC3-4174-B4B1-46404B4F88CC}" srcOrd="0" destOrd="0" presId="urn:microsoft.com/office/officeart/2005/8/layout/hierarchy2"/>
    <dgm:cxn modelId="{5FF0AC28-8630-41F1-AFFA-6BB6D2958142}" type="presOf" srcId="{46E541DE-82F2-42DC-B129-0E076FB33BFD}" destId="{312AABA5-2DA9-454E-B888-5B3CF9933520}" srcOrd="0" destOrd="0" presId="urn:microsoft.com/office/officeart/2005/8/layout/hierarchy2"/>
    <dgm:cxn modelId="{1B972FA6-82F8-442F-8694-CB5B3AE8626D}" type="presOf" srcId="{A470A31B-7263-46A5-A709-B876B385EF23}" destId="{769CF86F-BB4D-4728-970A-27A98D7AE21F}" srcOrd="1" destOrd="0" presId="urn:microsoft.com/office/officeart/2005/8/layout/hierarchy2"/>
    <dgm:cxn modelId="{D7BA703F-3896-4C44-B562-5511E6BC9B27}" srcId="{19F599E7-ACA0-48AF-9F76-BBC43B829A5B}" destId="{9059DC82-CAC9-4FC0-8E0F-16C26912E693}" srcOrd="3" destOrd="0" parTransId="{A470A31B-7263-46A5-A709-B876B385EF23}" sibTransId="{19D434DE-48B8-473B-BB26-1B280A3B2700}"/>
    <dgm:cxn modelId="{A5556420-0681-454F-BD1F-B986EF59256C}" type="presOf" srcId="{5A156E4D-610F-4D8B-9E0B-90CB45D40C3C}" destId="{7EC4C3F1-A2CD-47E4-B451-008CF29B9862}" srcOrd="0" destOrd="0" presId="urn:microsoft.com/office/officeart/2005/8/layout/hierarchy2"/>
    <dgm:cxn modelId="{ACD01639-FF1B-4A90-9119-EBEF35378467}" type="presOf" srcId="{452D9F73-9C16-479C-85F3-AD207285C321}" destId="{CA23396B-2398-465C-ABDF-8489FADC9993}" srcOrd="1" destOrd="0" presId="urn:microsoft.com/office/officeart/2005/8/layout/hierarchy2"/>
    <dgm:cxn modelId="{40FF937E-89B5-42C5-8533-3D0261A108EF}" type="presOf" srcId="{0771728B-D050-4D19-9431-ABFB36B6917C}" destId="{5DB112CC-765C-480D-A904-055D6DE13C6C}" srcOrd="0" destOrd="0" presId="urn:microsoft.com/office/officeart/2005/8/layout/hierarchy2"/>
    <dgm:cxn modelId="{43A494ED-B3D1-4952-8C00-706CF9BDAC46}" type="presOf" srcId="{D21EE3FA-7871-48F7-BEF0-A669E1C2E414}" destId="{BBD25B39-AFD0-421E-928C-1E1F18949DC8}" srcOrd="1" destOrd="0" presId="urn:microsoft.com/office/officeart/2005/8/layout/hierarchy2"/>
    <dgm:cxn modelId="{B72B8226-C0EB-43DD-AC89-299AF9090C8F}" type="presOf" srcId="{7EF12AD0-5F92-439D-AC40-0DF21C48B880}" destId="{FD1D5146-5625-489D-9DC1-FECECE42E2F3}" srcOrd="1" destOrd="0" presId="urn:microsoft.com/office/officeart/2005/8/layout/hierarchy2"/>
    <dgm:cxn modelId="{3796546A-1D7C-4F1C-A3A2-F824D2C79169}" type="presOf" srcId="{452D9F73-9C16-479C-85F3-AD207285C321}" destId="{8F839DC6-8087-4872-94AF-61B8BDB42D62}" srcOrd="0" destOrd="0" presId="urn:microsoft.com/office/officeart/2005/8/layout/hierarchy2"/>
    <dgm:cxn modelId="{A518DF62-6A8A-44AA-AA6B-03FBE81FDC27}" srcId="{19F599E7-ACA0-48AF-9F76-BBC43B829A5B}" destId="{8613F920-0F17-4A1A-9EC2-3EEF4BB81CEC}" srcOrd="4" destOrd="0" parTransId="{0771728B-D050-4D19-9431-ABFB36B6917C}" sibTransId="{AF0A34E8-4B7E-4F00-B28F-E67FBAA97579}"/>
    <dgm:cxn modelId="{F7AE9EF5-FE2F-4881-9945-BF77371EAD12}" type="presOf" srcId="{A470A31B-7263-46A5-A709-B876B385EF23}" destId="{D0CBE3D2-904A-4FED-A645-F95AC9665F88}" srcOrd="0" destOrd="0" presId="urn:microsoft.com/office/officeart/2005/8/layout/hierarchy2"/>
    <dgm:cxn modelId="{11B56681-F5EC-4717-8350-6EFB6287556F}" srcId="{19F599E7-ACA0-48AF-9F76-BBC43B829A5B}" destId="{E8C9EAA9-4B3B-4C92-8E6B-CDA0E23C6D63}" srcOrd="2" destOrd="0" parTransId="{7EF12AD0-5F92-439D-AC40-0DF21C48B880}" sibTransId="{62B65891-A8C0-47FD-A665-C600C6BA7AA4}"/>
    <dgm:cxn modelId="{5174C5A0-D179-495A-B7F4-F701152194C5}" type="presOf" srcId="{D21EE3FA-7871-48F7-BEF0-A669E1C2E414}" destId="{F5314891-7F6C-4A6A-8695-BD115C775ABA}" srcOrd="0" destOrd="0" presId="urn:microsoft.com/office/officeart/2005/8/layout/hierarchy2"/>
    <dgm:cxn modelId="{C38EB70D-F83C-4A59-A7D6-0EDC3DE8158A}" type="presParOf" srcId="{312AABA5-2DA9-454E-B888-5B3CF9933520}" destId="{5ED62EAF-1984-43D7-9B91-9900EDA5F422}" srcOrd="0" destOrd="0" presId="urn:microsoft.com/office/officeart/2005/8/layout/hierarchy2"/>
    <dgm:cxn modelId="{B043A443-5DC5-4BD4-8B6C-3E76CE656261}" type="presParOf" srcId="{5ED62EAF-1984-43D7-9B91-9900EDA5F422}" destId="{481007B2-4D4F-4F9E-8011-EE1304B2E8B6}" srcOrd="0" destOrd="0" presId="urn:microsoft.com/office/officeart/2005/8/layout/hierarchy2"/>
    <dgm:cxn modelId="{E01026E5-E3B1-4FFC-A050-82D9A1FC961F}" type="presParOf" srcId="{5ED62EAF-1984-43D7-9B91-9900EDA5F422}" destId="{20022D37-8329-4AC0-AE4D-1889C7DD2B8C}" srcOrd="1" destOrd="0" presId="urn:microsoft.com/office/officeart/2005/8/layout/hierarchy2"/>
    <dgm:cxn modelId="{737C87DF-E490-486E-AB5E-05303DA6790E}" type="presParOf" srcId="{20022D37-8329-4AC0-AE4D-1889C7DD2B8C}" destId="{8F839DC6-8087-4872-94AF-61B8BDB42D62}" srcOrd="0" destOrd="0" presId="urn:microsoft.com/office/officeart/2005/8/layout/hierarchy2"/>
    <dgm:cxn modelId="{F4029D16-EB46-43A5-BBBF-C6B713F05BD8}" type="presParOf" srcId="{8F839DC6-8087-4872-94AF-61B8BDB42D62}" destId="{CA23396B-2398-465C-ABDF-8489FADC9993}" srcOrd="0" destOrd="0" presId="urn:microsoft.com/office/officeart/2005/8/layout/hierarchy2"/>
    <dgm:cxn modelId="{4A3A9BFB-5C62-4D97-A0A6-30DAAA32C226}" type="presParOf" srcId="{20022D37-8329-4AC0-AE4D-1889C7DD2B8C}" destId="{B7E98265-E6BE-4E28-B0BC-9626D516E5BE}" srcOrd="1" destOrd="0" presId="urn:microsoft.com/office/officeart/2005/8/layout/hierarchy2"/>
    <dgm:cxn modelId="{B69C43A1-145E-4489-BA14-E41DB7CA7111}" type="presParOf" srcId="{B7E98265-E6BE-4E28-B0BC-9626D516E5BE}" destId="{B147ED7C-9288-4B0D-B3B6-6934CB7F7532}" srcOrd="0" destOrd="0" presId="urn:microsoft.com/office/officeart/2005/8/layout/hierarchy2"/>
    <dgm:cxn modelId="{4F92FA6B-B35C-4DB9-8F99-87D5BA180BA2}" type="presParOf" srcId="{B7E98265-E6BE-4E28-B0BC-9626D516E5BE}" destId="{0B42C1E2-A4CE-4FC7-BB93-E7BD8C1817E9}" srcOrd="1" destOrd="0" presId="urn:microsoft.com/office/officeart/2005/8/layout/hierarchy2"/>
    <dgm:cxn modelId="{D9811B78-EA9D-44FB-851B-102458F82749}" type="presParOf" srcId="{20022D37-8329-4AC0-AE4D-1889C7DD2B8C}" destId="{F5314891-7F6C-4A6A-8695-BD115C775ABA}" srcOrd="2" destOrd="0" presId="urn:microsoft.com/office/officeart/2005/8/layout/hierarchy2"/>
    <dgm:cxn modelId="{20439C9A-18E2-41AA-9FDD-A389CE5B19C6}" type="presParOf" srcId="{F5314891-7F6C-4A6A-8695-BD115C775ABA}" destId="{BBD25B39-AFD0-421E-928C-1E1F18949DC8}" srcOrd="0" destOrd="0" presId="urn:microsoft.com/office/officeart/2005/8/layout/hierarchy2"/>
    <dgm:cxn modelId="{A9DB6726-F8C6-4819-99F4-01F28BE69BE1}" type="presParOf" srcId="{20022D37-8329-4AC0-AE4D-1889C7DD2B8C}" destId="{2D26A260-5B33-40C1-A2E7-716DB86FEA82}" srcOrd="3" destOrd="0" presId="urn:microsoft.com/office/officeart/2005/8/layout/hierarchy2"/>
    <dgm:cxn modelId="{6612B632-455C-4125-AADB-4A0B629EC604}" type="presParOf" srcId="{2D26A260-5B33-40C1-A2E7-716DB86FEA82}" destId="{7EC4C3F1-A2CD-47E4-B451-008CF29B9862}" srcOrd="0" destOrd="0" presId="urn:microsoft.com/office/officeart/2005/8/layout/hierarchy2"/>
    <dgm:cxn modelId="{1A13B49E-2EB8-4786-98C2-CE0FFC4DEAF9}" type="presParOf" srcId="{2D26A260-5B33-40C1-A2E7-716DB86FEA82}" destId="{4E355779-1F6B-465A-BC77-0B27140FDE12}" srcOrd="1" destOrd="0" presId="urn:microsoft.com/office/officeart/2005/8/layout/hierarchy2"/>
    <dgm:cxn modelId="{EAA1C867-39D4-4B7C-B8E2-7F1BE0D53961}" type="presParOf" srcId="{20022D37-8329-4AC0-AE4D-1889C7DD2B8C}" destId="{1854FF91-101A-44CB-AEBB-0F3F148E19FA}" srcOrd="4" destOrd="0" presId="urn:microsoft.com/office/officeart/2005/8/layout/hierarchy2"/>
    <dgm:cxn modelId="{85352D67-72DD-4237-A5D0-CD2ADC16F5FB}" type="presParOf" srcId="{1854FF91-101A-44CB-AEBB-0F3F148E19FA}" destId="{FD1D5146-5625-489D-9DC1-FECECE42E2F3}" srcOrd="0" destOrd="0" presId="urn:microsoft.com/office/officeart/2005/8/layout/hierarchy2"/>
    <dgm:cxn modelId="{E6C6F17F-8FF4-4B42-BC4C-D377AF991DC4}" type="presParOf" srcId="{20022D37-8329-4AC0-AE4D-1889C7DD2B8C}" destId="{73A4D469-F88F-48DC-BA76-61AC6CE5BE38}" srcOrd="5" destOrd="0" presId="urn:microsoft.com/office/officeart/2005/8/layout/hierarchy2"/>
    <dgm:cxn modelId="{8A502281-F3E4-4141-AD82-2307468471B0}" type="presParOf" srcId="{73A4D469-F88F-48DC-BA76-61AC6CE5BE38}" destId="{3FCA748E-416B-47BC-9579-5D32C900F385}" srcOrd="0" destOrd="0" presId="urn:microsoft.com/office/officeart/2005/8/layout/hierarchy2"/>
    <dgm:cxn modelId="{F1F8A729-C432-4365-A924-8751D0A3700F}" type="presParOf" srcId="{73A4D469-F88F-48DC-BA76-61AC6CE5BE38}" destId="{5F7ED789-D39E-41EF-BF32-B5F9E00F60AF}" srcOrd="1" destOrd="0" presId="urn:microsoft.com/office/officeart/2005/8/layout/hierarchy2"/>
    <dgm:cxn modelId="{86934CD8-09F1-4019-981D-2B7218871E21}" type="presParOf" srcId="{20022D37-8329-4AC0-AE4D-1889C7DD2B8C}" destId="{D0CBE3D2-904A-4FED-A645-F95AC9665F88}" srcOrd="6" destOrd="0" presId="urn:microsoft.com/office/officeart/2005/8/layout/hierarchy2"/>
    <dgm:cxn modelId="{4EB2A19B-5D2F-4885-B108-7D5FB6B24A21}" type="presParOf" srcId="{D0CBE3D2-904A-4FED-A645-F95AC9665F88}" destId="{769CF86F-BB4D-4728-970A-27A98D7AE21F}" srcOrd="0" destOrd="0" presId="urn:microsoft.com/office/officeart/2005/8/layout/hierarchy2"/>
    <dgm:cxn modelId="{B49AA807-EA11-4930-86C6-5813C46B9CF9}" type="presParOf" srcId="{20022D37-8329-4AC0-AE4D-1889C7DD2B8C}" destId="{9E70C386-B192-458A-BC3D-615DB6A72E7F}" srcOrd="7" destOrd="0" presId="urn:microsoft.com/office/officeart/2005/8/layout/hierarchy2"/>
    <dgm:cxn modelId="{8A7CF6ED-ABB8-406C-8788-BE43EC6F300D}" type="presParOf" srcId="{9E70C386-B192-458A-BC3D-615DB6A72E7F}" destId="{A7B33CEA-1D4C-436B-802F-4B6260671E6D}" srcOrd="0" destOrd="0" presId="urn:microsoft.com/office/officeart/2005/8/layout/hierarchy2"/>
    <dgm:cxn modelId="{7BCA45C4-CCFB-458F-B5C6-741E111CA041}" type="presParOf" srcId="{9E70C386-B192-458A-BC3D-615DB6A72E7F}" destId="{4E2C2214-C9AB-4ECD-84EE-77FB0EBD3AC3}" srcOrd="1" destOrd="0" presId="urn:microsoft.com/office/officeart/2005/8/layout/hierarchy2"/>
    <dgm:cxn modelId="{FEA9A081-F9F5-4571-BCAF-E4106B6B6F26}" type="presParOf" srcId="{20022D37-8329-4AC0-AE4D-1889C7DD2B8C}" destId="{5DB112CC-765C-480D-A904-055D6DE13C6C}" srcOrd="8" destOrd="0" presId="urn:microsoft.com/office/officeart/2005/8/layout/hierarchy2"/>
    <dgm:cxn modelId="{4A34D655-9E84-42E5-9043-FB3C5F88BAF2}" type="presParOf" srcId="{5DB112CC-765C-480D-A904-055D6DE13C6C}" destId="{1C0CC2B4-F187-4E20-BBC0-DF3C450FC1C4}" srcOrd="0" destOrd="0" presId="urn:microsoft.com/office/officeart/2005/8/layout/hierarchy2"/>
    <dgm:cxn modelId="{9C447DF7-C624-44E0-9DE9-A62035ECE0FB}" type="presParOf" srcId="{20022D37-8329-4AC0-AE4D-1889C7DD2B8C}" destId="{416D18ED-6C14-4ACF-943D-549A85B1F3FE}" srcOrd="9" destOrd="0" presId="urn:microsoft.com/office/officeart/2005/8/layout/hierarchy2"/>
    <dgm:cxn modelId="{EC78BDE1-D4D2-42AA-AE51-77870B2747DE}" type="presParOf" srcId="{416D18ED-6C14-4ACF-943D-549A85B1F3FE}" destId="{67AA5A8E-8EC3-4174-B4B1-46404B4F88CC}" srcOrd="0" destOrd="0" presId="urn:microsoft.com/office/officeart/2005/8/layout/hierarchy2"/>
    <dgm:cxn modelId="{FED0FAC5-BEC0-4838-9682-E0CE3AD5CC20}" type="presParOf" srcId="{416D18ED-6C14-4ACF-943D-549A85B1F3FE}" destId="{6133081A-E6A4-4640-9215-2A1271D5D355}" srcOrd="1" destOrd="0" presId="urn:microsoft.com/office/officeart/2005/8/layout/hierarchy2"/>
  </dgm:cxnLst>
  <dgm:bg/>
  <dgm:whole/>
</dgm:dataModel>
</file>

<file path=ppt/diagrams/data6.xml><?xml version="1.0" encoding="utf-8"?>
<dgm:dataModel xmlns:dgm="http://schemas.openxmlformats.org/drawingml/2006/diagram" xmlns:a="http://schemas.openxmlformats.org/drawingml/2006/main">
  <dgm:ptLst>
    <dgm:pt modelId="{C0555007-0740-4B17-838E-9B8C2350963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BF9CE012-5AA4-4F0E-AD30-4F1DDBE15BA0}">
      <dgm:prSet phldrT="[文本]" custT="1"/>
      <dgm:spPr/>
      <dgm:t>
        <a:bodyPr/>
        <a:lstStyle/>
        <a:p>
          <a:r>
            <a:rPr lang="zh-CN" altLang="en-US" sz="1600" b="1" dirty="0" smtClean="0">
              <a:latin typeface="微软雅黑" pitchFamily="34" charset="-122"/>
              <a:ea typeface="微软雅黑" pitchFamily="34" charset="-122"/>
            </a:rPr>
            <a:t>荷瘤小鼠</a:t>
          </a:r>
          <a:endParaRPr lang="en-US" altLang="zh-CN" sz="1600" b="1" dirty="0" smtClean="0">
            <a:latin typeface="微软雅黑" pitchFamily="34" charset="-122"/>
            <a:ea typeface="微软雅黑" pitchFamily="34" charset="-122"/>
          </a:endParaRPr>
        </a:p>
        <a:p>
          <a:r>
            <a:rPr lang="en-US" altLang="zh-CN" sz="1600" b="1" dirty="0" smtClean="0">
              <a:latin typeface="微软雅黑" pitchFamily="34" charset="-122"/>
              <a:ea typeface="微软雅黑" pitchFamily="34" charset="-122"/>
            </a:rPr>
            <a:t>N=30,n=5/</a:t>
          </a:r>
          <a:r>
            <a:rPr lang="zh-CN" altLang="en-US" sz="1600" b="1" dirty="0" smtClean="0">
              <a:latin typeface="微软雅黑" pitchFamily="34" charset="-122"/>
              <a:ea typeface="微软雅黑" pitchFamily="34" charset="-122"/>
            </a:rPr>
            <a:t>组</a:t>
          </a:r>
          <a:endParaRPr lang="zh-CN" altLang="en-US" sz="1600" b="1" dirty="0">
            <a:latin typeface="微软雅黑" pitchFamily="34" charset="-122"/>
            <a:ea typeface="微软雅黑" pitchFamily="34" charset="-122"/>
          </a:endParaRPr>
        </a:p>
      </dgm:t>
    </dgm:pt>
    <dgm:pt modelId="{BE04C5A3-1B4B-40ED-AAF4-423521ABE4E4}" type="parTrans" cxnId="{F380C1D8-1C7C-4218-B995-ED28A5C8F7A1}">
      <dgm:prSet/>
      <dgm:spPr/>
      <dgm:t>
        <a:bodyPr/>
        <a:lstStyle/>
        <a:p>
          <a:endParaRPr lang="zh-CN" altLang="en-US"/>
        </a:p>
      </dgm:t>
    </dgm:pt>
    <dgm:pt modelId="{6BE2F743-8956-4B14-B6B5-290E6974542B}" type="sibTrans" cxnId="{F380C1D8-1C7C-4218-B995-ED28A5C8F7A1}">
      <dgm:prSet/>
      <dgm:spPr/>
      <dgm:t>
        <a:bodyPr/>
        <a:lstStyle/>
        <a:p>
          <a:endParaRPr lang="zh-CN" altLang="en-US"/>
        </a:p>
      </dgm:t>
    </dgm:pt>
    <dgm:pt modelId="{6E96E5D2-1CC6-44D6-99B0-4BD47D3527A3}">
      <dgm:prSet phldrT="[文本]" custT="1"/>
      <dgm:spPr/>
      <dgm:t>
        <a:bodyPr/>
        <a:lstStyle/>
        <a:p>
          <a:r>
            <a:rPr lang="en-US" altLang="zh-CN" sz="1600" b="1" dirty="0" smtClean="0">
              <a:latin typeface="微软雅黑" pitchFamily="34" charset="-122"/>
              <a:ea typeface="微软雅黑" pitchFamily="34" charset="-122"/>
            </a:rPr>
            <a:t>control</a:t>
          </a:r>
          <a:endParaRPr lang="zh-CN" altLang="en-US" sz="1600" b="1" dirty="0">
            <a:latin typeface="微软雅黑" pitchFamily="34" charset="-122"/>
            <a:ea typeface="微软雅黑" pitchFamily="34" charset="-122"/>
          </a:endParaRPr>
        </a:p>
      </dgm:t>
    </dgm:pt>
    <dgm:pt modelId="{45238B2F-2017-4A9E-9647-71F923BF2CA6}" type="parTrans" cxnId="{56089BBF-9F9B-4CDF-8DD4-D72F8118AF00}">
      <dgm:prSet/>
      <dgm:spPr/>
      <dgm:t>
        <a:bodyPr/>
        <a:lstStyle/>
        <a:p>
          <a:endParaRPr lang="zh-CN" altLang="en-US" sz="2000">
            <a:latin typeface="微软雅黑" pitchFamily="34" charset="-122"/>
            <a:ea typeface="微软雅黑" pitchFamily="34" charset="-122"/>
          </a:endParaRPr>
        </a:p>
      </dgm:t>
    </dgm:pt>
    <dgm:pt modelId="{21F3BF43-884C-4643-8609-01F8293488F1}" type="sibTrans" cxnId="{56089BBF-9F9B-4CDF-8DD4-D72F8118AF00}">
      <dgm:prSet/>
      <dgm:spPr/>
      <dgm:t>
        <a:bodyPr/>
        <a:lstStyle/>
        <a:p>
          <a:endParaRPr lang="zh-CN" altLang="en-US"/>
        </a:p>
      </dgm:t>
    </dgm:pt>
    <dgm:pt modelId="{429F5184-D13B-4572-8BDB-535B397B85C6}">
      <dgm:prSet phldrT="[文本]" custT="1"/>
      <dgm:spPr/>
      <dgm:t>
        <a:bodyPr/>
        <a:lstStyle/>
        <a:p>
          <a:r>
            <a:rPr lang="en-US" altLang="zh-CN" sz="1600" b="1" dirty="0" smtClean="0">
              <a:latin typeface="微软雅黑" pitchFamily="34" charset="-122"/>
              <a:ea typeface="微软雅黑" pitchFamily="34" charset="-122"/>
            </a:rPr>
            <a:t>NS+MWA</a:t>
          </a:r>
          <a:endParaRPr lang="zh-CN" altLang="en-US" sz="1600" b="1" dirty="0" smtClean="0">
            <a:latin typeface="微软雅黑" pitchFamily="34" charset="-122"/>
            <a:ea typeface="微软雅黑" pitchFamily="34" charset="-122"/>
          </a:endParaRPr>
        </a:p>
      </dgm:t>
    </dgm:pt>
    <dgm:pt modelId="{F02853D7-9F81-485D-A862-2102EAC3DAFB}" type="parTrans" cxnId="{0705A5C1-6866-4B86-BB8B-3FFFA2CB44E8}">
      <dgm:prSet/>
      <dgm:spPr/>
      <dgm:t>
        <a:bodyPr/>
        <a:lstStyle/>
        <a:p>
          <a:endParaRPr lang="zh-CN" altLang="en-US" sz="2000">
            <a:latin typeface="微软雅黑" pitchFamily="34" charset="-122"/>
            <a:ea typeface="微软雅黑" pitchFamily="34" charset="-122"/>
          </a:endParaRPr>
        </a:p>
      </dgm:t>
    </dgm:pt>
    <dgm:pt modelId="{4C55B8FF-037D-4EBB-99CA-8C2DACA82B5E}" type="sibTrans" cxnId="{0705A5C1-6866-4B86-BB8B-3FFFA2CB44E8}">
      <dgm:prSet/>
      <dgm:spPr/>
      <dgm:t>
        <a:bodyPr/>
        <a:lstStyle/>
        <a:p>
          <a:endParaRPr lang="zh-CN" altLang="en-US"/>
        </a:p>
      </dgm:t>
    </dgm:pt>
    <dgm:pt modelId="{B266F720-8CD4-40F5-980B-C06E20D92A8A}">
      <dgm:prSet custT="1"/>
      <dgm:spPr/>
      <dgm:t>
        <a:bodyPr/>
        <a:lstStyle/>
        <a:p>
          <a:r>
            <a:rPr lang="en-US" altLang="zh-CN" sz="1600" b="1" dirty="0" err="1" smtClean="0">
              <a:latin typeface="微软雅黑" pitchFamily="34" charset="-122"/>
              <a:ea typeface="微软雅黑" pitchFamily="34" charset="-122"/>
            </a:rPr>
            <a:t>None+M</a:t>
          </a:r>
          <a:endParaRPr lang="zh-CN" altLang="en-US" sz="1600" b="1" dirty="0" smtClean="0">
            <a:latin typeface="微软雅黑" pitchFamily="34" charset="-122"/>
            <a:ea typeface="微软雅黑" pitchFamily="34" charset="-122"/>
          </a:endParaRPr>
        </a:p>
      </dgm:t>
    </dgm:pt>
    <dgm:pt modelId="{6B0C5394-3882-4266-9BD1-93CCFAB714D3}" type="parTrans" cxnId="{ACB0C3A0-0BAC-4D19-AA65-CC83E2082BDC}">
      <dgm:prSet/>
      <dgm:spPr/>
      <dgm:t>
        <a:bodyPr/>
        <a:lstStyle/>
        <a:p>
          <a:endParaRPr lang="zh-CN" altLang="en-US" sz="2000">
            <a:latin typeface="微软雅黑" pitchFamily="34" charset="-122"/>
            <a:ea typeface="微软雅黑" pitchFamily="34" charset="-122"/>
          </a:endParaRPr>
        </a:p>
      </dgm:t>
    </dgm:pt>
    <dgm:pt modelId="{E9398967-BEF7-4027-B70A-DCC4836B9C7C}" type="sibTrans" cxnId="{ACB0C3A0-0BAC-4D19-AA65-CC83E2082BDC}">
      <dgm:prSet/>
      <dgm:spPr/>
      <dgm:t>
        <a:bodyPr/>
        <a:lstStyle/>
        <a:p>
          <a:endParaRPr lang="zh-CN" altLang="en-US"/>
        </a:p>
      </dgm:t>
    </dgm:pt>
    <dgm:pt modelId="{7DD11760-2503-4294-B8AE-774D85E29F41}">
      <dgm:prSet custT="1"/>
      <dgm:spPr/>
      <dgm:t>
        <a:bodyPr/>
        <a:lstStyle/>
        <a:p>
          <a:r>
            <a:rPr lang="en-US" altLang="zh-CN" sz="1600" b="1" dirty="0" smtClean="0">
              <a:latin typeface="微软雅黑" pitchFamily="34" charset="-122"/>
              <a:ea typeface="微软雅黑" pitchFamily="34" charset="-122"/>
            </a:rPr>
            <a:t>TPP+MWA</a:t>
          </a:r>
          <a:endParaRPr lang="zh-CN" altLang="en-US" sz="1600" b="1" dirty="0" smtClean="0">
            <a:latin typeface="微软雅黑" pitchFamily="34" charset="-122"/>
            <a:ea typeface="微软雅黑" pitchFamily="34" charset="-122"/>
          </a:endParaRPr>
        </a:p>
      </dgm:t>
    </dgm:pt>
    <dgm:pt modelId="{FDB2A8ED-7D36-44FF-8FA5-A5277145F601}" type="parTrans" cxnId="{A53BF8C3-CCFB-4CA0-BAD4-BC63597E12EF}">
      <dgm:prSet/>
      <dgm:spPr/>
      <dgm:t>
        <a:bodyPr/>
        <a:lstStyle/>
        <a:p>
          <a:endParaRPr lang="zh-CN" altLang="en-US" sz="2000">
            <a:latin typeface="微软雅黑" pitchFamily="34" charset="-122"/>
            <a:ea typeface="微软雅黑" pitchFamily="34" charset="-122"/>
          </a:endParaRPr>
        </a:p>
      </dgm:t>
    </dgm:pt>
    <dgm:pt modelId="{346654CA-8C61-4A32-9CEE-F260BCA7A02E}" type="sibTrans" cxnId="{A53BF8C3-CCFB-4CA0-BAD4-BC63597E12EF}">
      <dgm:prSet/>
      <dgm:spPr/>
      <dgm:t>
        <a:bodyPr/>
        <a:lstStyle/>
        <a:p>
          <a:endParaRPr lang="zh-CN" altLang="en-US"/>
        </a:p>
      </dgm:t>
    </dgm:pt>
    <dgm:pt modelId="{AE489CEB-5622-4703-87CC-149C99FCBA92}">
      <dgm:prSet custT="1"/>
      <dgm:spPr/>
      <dgm:t>
        <a:bodyPr/>
        <a:lstStyle/>
        <a:p>
          <a:r>
            <a:rPr lang="en-US" altLang="zh-CN" sz="1600" b="1" dirty="0" err="1" smtClean="0">
              <a:latin typeface="微软雅黑" pitchFamily="34" charset="-122"/>
              <a:ea typeface="微软雅黑" pitchFamily="34" charset="-122"/>
            </a:rPr>
            <a:t>iRGD+MWA</a:t>
          </a:r>
          <a:endParaRPr lang="zh-CN" altLang="en-US" sz="1600" b="1" dirty="0" smtClean="0">
            <a:latin typeface="微软雅黑" pitchFamily="34" charset="-122"/>
            <a:ea typeface="微软雅黑" pitchFamily="34" charset="-122"/>
          </a:endParaRPr>
        </a:p>
      </dgm:t>
    </dgm:pt>
    <dgm:pt modelId="{B524759D-49BB-407A-B391-3CBC18FB0780}" type="parTrans" cxnId="{F18F323B-60E7-4E1F-99C3-E345BB1930F7}">
      <dgm:prSet/>
      <dgm:spPr/>
      <dgm:t>
        <a:bodyPr/>
        <a:lstStyle/>
        <a:p>
          <a:endParaRPr lang="zh-CN" altLang="en-US" sz="2000">
            <a:latin typeface="微软雅黑" pitchFamily="34" charset="-122"/>
            <a:ea typeface="微软雅黑" pitchFamily="34" charset="-122"/>
          </a:endParaRPr>
        </a:p>
      </dgm:t>
    </dgm:pt>
    <dgm:pt modelId="{5CFC99F7-3921-4455-9007-6FC5940D4C50}" type="sibTrans" cxnId="{F18F323B-60E7-4E1F-99C3-E345BB1930F7}">
      <dgm:prSet/>
      <dgm:spPr/>
      <dgm:t>
        <a:bodyPr/>
        <a:lstStyle/>
        <a:p>
          <a:endParaRPr lang="zh-CN" altLang="en-US"/>
        </a:p>
      </dgm:t>
    </dgm:pt>
    <dgm:pt modelId="{FCF9F5A3-0287-407A-89AA-DF55D87C2A0F}">
      <dgm:prSet custT="1"/>
      <dgm:spPr/>
      <dgm:t>
        <a:bodyPr/>
        <a:lstStyle/>
        <a:p>
          <a:r>
            <a:rPr lang="en-US" altLang="zh-CN" sz="1600" b="1" dirty="0" smtClean="0">
              <a:latin typeface="微软雅黑" pitchFamily="34" charset="-122"/>
              <a:ea typeface="微软雅黑" pitchFamily="34" charset="-122"/>
            </a:rPr>
            <a:t>IRGD-_TPP+MWA</a:t>
          </a:r>
          <a:endParaRPr lang="zh-CN" altLang="en-US" sz="1600" b="1" dirty="0" smtClean="0">
            <a:latin typeface="微软雅黑" pitchFamily="34" charset="-122"/>
            <a:ea typeface="微软雅黑" pitchFamily="34" charset="-122"/>
          </a:endParaRPr>
        </a:p>
      </dgm:t>
    </dgm:pt>
    <dgm:pt modelId="{C0D62057-2E3C-47BC-88E2-FC8921D9A5FA}" type="parTrans" cxnId="{C5AF5FA9-AB3B-429D-9BEA-E014F31BDF1E}">
      <dgm:prSet/>
      <dgm:spPr/>
      <dgm:t>
        <a:bodyPr/>
        <a:lstStyle/>
        <a:p>
          <a:endParaRPr lang="zh-CN" altLang="en-US" sz="2000">
            <a:latin typeface="微软雅黑" pitchFamily="34" charset="-122"/>
            <a:ea typeface="微软雅黑" pitchFamily="34" charset="-122"/>
          </a:endParaRPr>
        </a:p>
      </dgm:t>
    </dgm:pt>
    <dgm:pt modelId="{845E11C2-35D9-4F06-8F17-F58B870BAB4B}" type="sibTrans" cxnId="{C5AF5FA9-AB3B-429D-9BEA-E014F31BDF1E}">
      <dgm:prSet/>
      <dgm:spPr/>
      <dgm:t>
        <a:bodyPr/>
        <a:lstStyle/>
        <a:p>
          <a:endParaRPr lang="zh-CN" altLang="en-US"/>
        </a:p>
      </dgm:t>
    </dgm:pt>
    <dgm:pt modelId="{00719007-FCAD-49EB-A8D6-96D8D556E2BB}" type="pres">
      <dgm:prSet presAssocID="{C0555007-0740-4B17-838E-9B8C2350963F}" presName="hierChild1" presStyleCnt="0">
        <dgm:presLayoutVars>
          <dgm:chPref val="1"/>
          <dgm:dir/>
          <dgm:animOne val="branch"/>
          <dgm:animLvl val="lvl"/>
          <dgm:resizeHandles/>
        </dgm:presLayoutVars>
      </dgm:prSet>
      <dgm:spPr/>
    </dgm:pt>
    <dgm:pt modelId="{DC60757E-DCA7-4CE1-AFC0-973CB2040BAD}" type="pres">
      <dgm:prSet presAssocID="{BF9CE012-5AA4-4F0E-AD30-4F1DDBE15BA0}" presName="hierRoot1" presStyleCnt="0"/>
      <dgm:spPr/>
    </dgm:pt>
    <dgm:pt modelId="{95B82212-6B90-4590-9081-B8FD10213703}" type="pres">
      <dgm:prSet presAssocID="{BF9CE012-5AA4-4F0E-AD30-4F1DDBE15BA0}" presName="composite" presStyleCnt="0"/>
      <dgm:spPr/>
    </dgm:pt>
    <dgm:pt modelId="{11EF45F6-C206-4A92-8A34-6F1D666DF660}" type="pres">
      <dgm:prSet presAssocID="{BF9CE012-5AA4-4F0E-AD30-4F1DDBE15BA0}" presName="background" presStyleLbl="node0" presStyleIdx="0" presStyleCnt="1"/>
      <dgm:spPr/>
    </dgm:pt>
    <dgm:pt modelId="{F70D0D74-17E6-4BB5-A8E2-F257B1048350}" type="pres">
      <dgm:prSet presAssocID="{BF9CE012-5AA4-4F0E-AD30-4F1DDBE15BA0}" presName="text" presStyleLbl="fgAcc0" presStyleIdx="0" presStyleCnt="1" custScaleX="220458" custScaleY="167552" custLinFactNeighborX="-1456" custLinFactNeighborY="-89423">
        <dgm:presLayoutVars>
          <dgm:chPref val="3"/>
        </dgm:presLayoutVars>
      </dgm:prSet>
      <dgm:spPr/>
      <dgm:t>
        <a:bodyPr/>
        <a:lstStyle/>
        <a:p>
          <a:endParaRPr lang="zh-CN" altLang="en-US"/>
        </a:p>
      </dgm:t>
    </dgm:pt>
    <dgm:pt modelId="{C9623DA7-779E-42B5-BA9F-F9E48D9A950F}" type="pres">
      <dgm:prSet presAssocID="{BF9CE012-5AA4-4F0E-AD30-4F1DDBE15BA0}" presName="hierChild2" presStyleCnt="0"/>
      <dgm:spPr/>
    </dgm:pt>
    <dgm:pt modelId="{6F1A23EB-B823-46E4-91C5-5E68465A5E48}" type="pres">
      <dgm:prSet presAssocID="{45238B2F-2017-4A9E-9647-71F923BF2CA6}" presName="Name10" presStyleLbl="parChTrans1D2" presStyleIdx="0" presStyleCnt="6"/>
      <dgm:spPr/>
    </dgm:pt>
    <dgm:pt modelId="{EAF34DF0-5CE8-4094-9EAE-68382176C34A}" type="pres">
      <dgm:prSet presAssocID="{6E96E5D2-1CC6-44D6-99B0-4BD47D3527A3}" presName="hierRoot2" presStyleCnt="0"/>
      <dgm:spPr/>
    </dgm:pt>
    <dgm:pt modelId="{2D33FACE-4B97-47FD-A430-5B5542C59B55}" type="pres">
      <dgm:prSet presAssocID="{6E96E5D2-1CC6-44D6-99B0-4BD47D3527A3}" presName="composite2" presStyleCnt="0"/>
      <dgm:spPr/>
    </dgm:pt>
    <dgm:pt modelId="{3CAC93C2-0EF8-4E5F-BA97-5C94F3526D85}" type="pres">
      <dgm:prSet presAssocID="{6E96E5D2-1CC6-44D6-99B0-4BD47D3527A3}" presName="background2" presStyleLbl="node2" presStyleIdx="0" presStyleCnt="6"/>
      <dgm:spPr/>
    </dgm:pt>
    <dgm:pt modelId="{47C15F78-BC7E-4206-8D39-5CD6FABD0470}" type="pres">
      <dgm:prSet presAssocID="{6E96E5D2-1CC6-44D6-99B0-4BD47D3527A3}" presName="text2" presStyleLbl="fgAcc2" presStyleIdx="0" presStyleCnt="6" custScaleX="139607">
        <dgm:presLayoutVars>
          <dgm:chPref val="3"/>
        </dgm:presLayoutVars>
      </dgm:prSet>
      <dgm:spPr/>
    </dgm:pt>
    <dgm:pt modelId="{658536DF-3FD6-4563-9A5D-BE59567CA81A}" type="pres">
      <dgm:prSet presAssocID="{6E96E5D2-1CC6-44D6-99B0-4BD47D3527A3}" presName="hierChild3" presStyleCnt="0"/>
      <dgm:spPr/>
    </dgm:pt>
    <dgm:pt modelId="{9E4CFE5A-11B0-4498-8F95-533C07872DCF}" type="pres">
      <dgm:prSet presAssocID="{F02853D7-9F81-485D-A862-2102EAC3DAFB}" presName="Name10" presStyleLbl="parChTrans1D2" presStyleIdx="1" presStyleCnt="6"/>
      <dgm:spPr/>
    </dgm:pt>
    <dgm:pt modelId="{74580CDD-6FE2-4742-B5A5-1E914C206AF4}" type="pres">
      <dgm:prSet presAssocID="{429F5184-D13B-4572-8BDB-535B397B85C6}" presName="hierRoot2" presStyleCnt="0"/>
      <dgm:spPr/>
    </dgm:pt>
    <dgm:pt modelId="{C57BF9E8-1717-442A-8446-9D02FB7B0E46}" type="pres">
      <dgm:prSet presAssocID="{429F5184-D13B-4572-8BDB-535B397B85C6}" presName="composite2" presStyleCnt="0"/>
      <dgm:spPr/>
    </dgm:pt>
    <dgm:pt modelId="{FE066DC1-1BE2-4700-AACA-135F9C1807A5}" type="pres">
      <dgm:prSet presAssocID="{429F5184-D13B-4572-8BDB-535B397B85C6}" presName="background2" presStyleLbl="node2" presStyleIdx="1" presStyleCnt="6"/>
      <dgm:spPr/>
    </dgm:pt>
    <dgm:pt modelId="{37D34024-299C-41C5-B6B3-4FBB9F1F00E6}" type="pres">
      <dgm:prSet presAssocID="{429F5184-D13B-4572-8BDB-535B397B85C6}" presName="text2" presStyleLbl="fgAcc2" presStyleIdx="1" presStyleCnt="6" custScaleX="178402" custScaleY="100225">
        <dgm:presLayoutVars>
          <dgm:chPref val="3"/>
        </dgm:presLayoutVars>
      </dgm:prSet>
      <dgm:spPr/>
    </dgm:pt>
    <dgm:pt modelId="{21E6404C-6BBA-40AF-8097-BFE771680592}" type="pres">
      <dgm:prSet presAssocID="{429F5184-D13B-4572-8BDB-535B397B85C6}" presName="hierChild3" presStyleCnt="0"/>
      <dgm:spPr/>
    </dgm:pt>
    <dgm:pt modelId="{50B309DC-D5B5-4FFE-8A1D-C9DCC07AC661}" type="pres">
      <dgm:prSet presAssocID="{6B0C5394-3882-4266-9BD1-93CCFAB714D3}" presName="Name10" presStyleLbl="parChTrans1D2" presStyleIdx="2" presStyleCnt="6"/>
      <dgm:spPr/>
    </dgm:pt>
    <dgm:pt modelId="{4CA89F98-2C71-49A4-975E-B20109DC7068}" type="pres">
      <dgm:prSet presAssocID="{B266F720-8CD4-40F5-980B-C06E20D92A8A}" presName="hierRoot2" presStyleCnt="0"/>
      <dgm:spPr/>
    </dgm:pt>
    <dgm:pt modelId="{22D30130-8914-48D8-9D7A-BE6F08B37E18}" type="pres">
      <dgm:prSet presAssocID="{B266F720-8CD4-40F5-980B-C06E20D92A8A}" presName="composite2" presStyleCnt="0"/>
      <dgm:spPr/>
    </dgm:pt>
    <dgm:pt modelId="{EC2D610A-D5AE-40F0-AA40-9CB2B2D6048D}" type="pres">
      <dgm:prSet presAssocID="{B266F720-8CD4-40F5-980B-C06E20D92A8A}" presName="background2" presStyleLbl="node2" presStyleIdx="2" presStyleCnt="6"/>
      <dgm:spPr/>
    </dgm:pt>
    <dgm:pt modelId="{BEAE3C7F-4021-477E-BEA6-7AC93C1FB8EA}" type="pres">
      <dgm:prSet presAssocID="{B266F720-8CD4-40F5-980B-C06E20D92A8A}" presName="text2" presStyleLbl="fgAcc2" presStyleIdx="2" presStyleCnt="6" custScaleX="150506">
        <dgm:presLayoutVars>
          <dgm:chPref val="3"/>
        </dgm:presLayoutVars>
      </dgm:prSet>
      <dgm:spPr/>
      <dgm:t>
        <a:bodyPr/>
        <a:lstStyle/>
        <a:p>
          <a:endParaRPr lang="zh-CN" altLang="en-US"/>
        </a:p>
      </dgm:t>
    </dgm:pt>
    <dgm:pt modelId="{EC6B49D8-D3F4-4846-868B-DBECF9CB2B2D}" type="pres">
      <dgm:prSet presAssocID="{B266F720-8CD4-40F5-980B-C06E20D92A8A}" presName="hierChild3" presStyleCnt="0"/>
      <dgm:spPr/>
    </dgm:pt>
    <dgm:pt modelId="{F5BA28C6-D574-4781-8E6D-4D205D86A73A}" type="pres">
      <dgm:prSet presAssocID="{FDB2A8ED-7D36-44FF-8FA5-A5277145F601}" presName="Name10" presStyleLbl="parChTrans1D2" presStyleIdx="3" presStyleCnt="6"/>
      <dgm:spPr/>
    </dgm:pt>
    <dgm:pt modelId="{F259C7CB-49A7-4F64-BB99-EAE309D20F54}" type="pres">
      <dgm:prSet presAssocID="{7DD11760-2503-4294-B8AE-774D85E29F41}" presName="hierRoot2" presStyleCnt="0"/>
      <dgm:spPr/>
    </dgm:pt>
    <dgm:pt modelId="{A4C43FE1-5E8A-4BBA-9CA4-90D834981849}" type="pres">
      <dgm:prSet presAssocID="{7DD11760-2503-4294-B8AE-774D85E29F41}" presName="composite2" presStyleCnt="0"/>
      <dgm:spPr/>
    </dgm:pt>
    <dgm:pt modelId="{27C476A5-D527-4E2A-981B-855E668B126E}" type="pres">
      <dgm:prSet presAssocID="{7DD11760-2503-4294-B8AE-774D85E29F41}" presName="background2" presStyleLbl="node2" presStyleIdx="3" presStyleCnt="6"/>
      <dgm:spPr/>
    </dgm:pt>
    <dgm:pt modelId="{84110067-2BDA-471F-A3EF-71D4F1B4359E}" type="pres">
      <dgm:prSet presAssocID="{7DD11760-2503-4294-B8AE-774D85E29F41}" presName="text2" presStyleLbl="fgAcc2" presStyleIdx="3" presStyleCnt="6" custScaleX="151924" custLinFactNeighborX="1484">
        <dgm:presLayoutVars>
          <dgm:chPref val="3"/>
        </dgm:presLayoutVars>
      </dgm:prSet>
      <dgm:spPr/>
    </dgm:pt>
    <dgm:pt modelId="{15C3A60E-4D4E-4D7E-9ECF-B683EB67C841}" type="pres">
      <dgm:prSet presAssocID="{7DD11760-2503-4294-B8AE-774D85E29F41}" presName="hierChild3" presStyleCnt="0"/>
      <dgm:spPr/>
    </dgm:pt>
    <dgm:pt modelId="{AA2D572A-30BD-4B0C-8D5B-7D987D7DC090}" type="pres">
      <dgm:prSet presAssocID="{B524759D-49BB-407A-B391-3CBC18FB0780}" presName="Name10" presStyleLbl="parChTrans1D2" presStyleIdx="4" presStyleCnt="6"/>
      <dgm:spPr/>
    </dgm:pt>
    <dgm:pt modelId="{0E3F8E02-C322-4157-A6C3-FA05BA406822}" type="pres">
      <dgm:prSet presAssocID="{AE489CEB-5622-4703-87CC-149C99FCBA92}" presName="hierRoot2" presStyleCnt="0"/>
      <dgm:spPr/>
    </dgm:pt>
    <dgm:pt modelId="{5544FA81-82D2-47F2-943C-14638424F2CF}" type="pres">
      <dgm:prSet presAssocID="{AE489CEB-5622-4703-87CC-149C99FCBA92}" presName="composite2" presStyleCnt="0"/>
      <dgm:spPr/>
    </dgm:pt>
    <dgm:pt modelId="{80BF70CE-FBEC-4139-8FFD-5F329B648AD7}" type="pres">
      <dgm:prSet presAssocID="{AE489CEB-5622-4703-87CC-149C99FCBA92}" presName="background2" presStyleLbl="node2" presStyleIdx="4" presStyleCnt="6"/>
      <dgm:spPr/>
    </dgm:pt>
    <dgm:pt modelId="{0D65D979-0853-4CA4-AE69-A0C715B6FE10}" type="pres">
      <dgm:prSet presAssocID="{AE489CEB-5622-4703-87CC-149C99FCBA92}" presName="text2" presStyleLbl="fgAcc2" presStyleIdx="4" presStyleCnt="6">
        <dgm:presLayoutVars>
          <dgm:chPref val="3"/>
        </dgm:presLayoutVars>
      </dgm:prSet>
      <dgm:spPr/>
      <dgm:t>
        <a:bodyPr/>
        <a:lstStyle/>
        <a:p>
          <a:endParaRPr lang="zh-CN" altLang="en-US"/>
        </a:p>
      </dgm:t>
    </dgm:pt>
    <dgm:pt modelId="{B243005B-D0D3-43CB-8061-D1B6F3DDCF97}" type="pres">
      <dgm:prSet presAssocID="{AE489CEB-5622-4703-87CC-149C99FCBA92}" presName="hierChild3" presStyleCnt="0"/>
      <dgm:spPr/>
    </dgm:pt>
    <dgm:pt modelId="{7ABA70C6-6F1F-40E1-87F0-2E005F8EC5B7}" type="pres">
      <dgm:prSet presAssocID="{C0D62057-2E3C-47BC-88E2-FC8921D9A5FA}" presName="Name10" presStyleLbl="parChTrans1D2" presStyleIdx="5" presStyleCnt="6"/>
      <dgm:spPr/>
    </dgm:pt>
    <dgm:pt modelId="{A6999CC4-D8AC-4508-8181-15D65399D68F}" type="pres">
      <dgm:prSet presAssocID="{FCF9F5A3-0287-407A-89AA-DF55D87C2A0F}" presName="hierRoot2" presStyleCnt="0"/>
      <dgm:spPr/>
    </dgm:pt>
    <dgm:pt modelId="{24C59127-EFB4-45DA-BA24-67DCECA90F53}" type="pres">
      <dgm:prSet presAssocID="{FCF9F5A3-0287-407A-89AA-DF55D87C2A0F}" presName="composite2" presStyleCnt="0"/>
      <dgm:spPr/>
    </dgm:pt>
    <dgm:pt modelId="{73BE3951-8C40-46AB-896D-57CDCA276069}" type="pres">
      <dgm:prSet presAssocID="{FCF9F5A3-0287-407A-89AA-DF55D87C2A0F}" presName="background2" presStyleLbl="node2" presStyleIdx="5" presStyleCnt="6"/>
      <dgm:spPr/>
    </dgm:pt>
    <dgm:pt modelId="{EF9D4568-64E9-4EE1-9410-498E2C6676FB}" type="pres">
      <dgm:prSet presAssocID="{FCF9F5A3-0287-407A-89AA-DF55D87C2A0F}" presName="text2" presStyleLbl="fgAcc2" presStyleIdx="5" presStyleCnt="6" custScaleX="179478" custLinFactNeighborX="724" custLinFactNeighborY="7009">
        <dgm:presLayoutVars>
          <dgm:chPref val="3"/>
        </dgm:presLayoutVars>
      </dgm:prSet>
      <dgm:spPr/>
      <dgm:t>
        <a:bodyPr/>
        <a:lstStyle/>
        <a:p>
          <a:endParaRPr lang="zh-CN" altLang="en-US"/>
        </a:p>
      </dgm:t>
    </dgm:pt>
    <dgm:pt modelId="{F51F57FA-DF92-4623-A392-DEEF2F22F8DC}" type="pres">
      <dgm:prSet presAssocID="{FCF9F5A3-0287-407A-89AA-DF55D87C2A0F}" presName="hierChild3" presStyleCnt="0"/>
      <dgm:spPr/>
    </dgm:pt>
  </dgm:ptLst>
  <dgm:cxnLst>
    <dgm:cxn modelId="{56089BBF-9F9B-4CDF-8DD4-D72F8118AF00}" srcId="{BF9CE012-5AA4-4F0E-AD30-4F1DDBE15BA0}" destId="{6E96E5D2-1CC6-44D6-99B0-4BD47D3527A3}" srcOrd="0" destOrd="0" parTransId="{45238B2F-2017-4A9E-9647-71F923BF2CA6}" sibTransId="{21F3BF43-884C-4643-8609-01F8293488F1}"/>
    <dgm:cxn modelId="{F380C1D8-1C7C-4218-B995-ED28A5C8F7A1}" srcId="{C0555007-0740-4B17-838E-9B8C2350963F}" destId="{BF9CE012-5AA4-4F0E-AD30-4F1DDBE15BA0}" srcOrd="0" destOrd="0" parTransId="{BE04C5A3-1B4B-40ED-AAF4-423521ABE4E4}" sibTransId="{6BE2F743-8956-4B14-B6B5-290E6974542B}"/>
    <dgm:cxn modelId="{ACB0C3A0-0BAC-4D19-AA65-CC83E2082BDC}" srcId="{BF9CE012-5AA4-4F0E-AD30-4F1DDBE15BA0}" destId="{B266F720-8CD4-40F5-980B-C06E20D92A8A}" srcOrd="2" destOrd="0" parTransId="{6B0C5394-3882-4266-9BD1-93CCFAB714D3}" sibTransId="{E9398967-BEF7-4027-B70A-DCC4836B9C7C}"/>
    <dgm:cxn modelId="{D2BA445E-A2DE-4CAF-A140-BF2E18AE4EE5}" type="presOf" srcId="{C0D62057-2E3C-47BC-88E2-FC8921D9A5FA}" destId="{7ABA70C6-6F1F-40E1-87F0-2E005F8EC5B7}" srcOrd="0" destOrd="0" presId="urn:microsoft.com/office/officeart/2005/8/layout/hierarchy1"/>
    <dgm:cxn modelId="{A53BF8C3-CCFB-4CA0-BAD4-BC63597E12EF}" srcId="{BF9CE012-5AA4-4F0E-AD30-4F1DDBE15BA0}" destId="{7DD11760-2503-4294-B8AE-774D85E29F41}" srcOrd="3" destOrd="0" parTransId="{FDB2A8ED-7D36-44FF-8FA5-A5277145F601}" sibTransId="{346654CA-8C61-4A32-9CEE-F260BCA7A02E}"/>
    <dgm:cxn modelId="{0705A5C1-6866-4B86-BB8B-3FFFA2CB44E8}" srcId="{BF9CE012-5AA4-4F0E-AD30-4F1DDBE15BA0}" destId="{429F5184-D13B-4572-8BDB-535B397B85C6}" srcOrd="1" destOrd="0" parTransId="{F02853D7-9F81-485D-A862-2102EAC3DAFB}" sibTransId="{4C55B8FF-037D-4EBB-99CA-8C2DACA82B5E}"/>
    <dgm:cxn modelId="{B0671A2C-8C28-4F1C-846C-764552F99183}" type="presOf" srcId="{AE489CEB-5622-4703-87CC-149C99FCBA92}" destId="{0D65D979-0853-4CA4-AE69-A0C715B6FE10}" srcOrd="0" destOrd="0" presId="urn:microsoft.com/office/officeart/2005/8/layout/hierarchy1"/>
    <dgm:cxn modelId="{5E67E821-29FE-4554-888D-4814FE042887}" type="presOf" srcId="{45238B2F-2017-4A9E-9647-71F923BF2CA6}" destId="{6F1A23EB-B823-46E4-91C5-5E68465A5E48}" srcOrd="0" destOrd="0" presId="urn:microsoft.com/office/officeart/2005/8/layout/hierarchy1"/>
    <dgm:cxn modelId="{03A6F5B3-4303-4AD6-BFE4-83A479054BD1}" type="presOf" srcId="{6B0C5394-3882-4266-9BD1-93CCFAB714D3}" destId="{50B309DC-D5B5-4FFE-8A1D-C9DCC07AC661}" srcOrd="0" destOrd="0" presId="urn:microsoft.com/office/officeart/2005/8/layout/hierarchy1"/>
    <dgm:cxn modelId="{60F517D1-CBB1-48ED-94BD-C60AD3EEBE23}" type="presOf" srcId="{B524759D-49BB-407A-B391-3CBC18FB0780}" destId="{AA2D572A-30BD-4B0C-8D5B-7D987D7DC090}" srcOrd="0" destOrd="0" presId="urn:microsoft.com/office/officeart/2005/8/layout/hierarchy1"/>
    <dgm:cxn modelId="{E3B82AB1-3D57-463C-8B6E-56A723E95F8E}" type="presOf" srcId="{C0555007-0740-4B17-838E-9B8C2350963F}" destId="{00719007-FCAD-49EB-A8D6-96D8D556E2BB}" srcOrd="0" destOrd="0" presId="urn:microsoft.com/office/officeart/2005/8/layout/hierarchy1"/>
    <dgm:cxn modelId="{C5AF5FA9-AB3B-429D-9BEA-E014F31BDF1E}" srcId="{BF9CE012-5AA4-4F0E-AD30-4F1DDBE15BA0}" destId="{FCF9F5A3-0287-407A-89AA-DF55D87C2A0F}" srcOrd="5" destOrd="0" parTransId="{C0D62057-2E3C-47BC-88E2-FC8921D9A5FA}" sibTransId="{845E11C2-35D9-4F06-8F17-F58B870BAB4B}"/>
    <dgm:cxn modelId="{F18F323B-60E7-4E1F-99C3-E345BB1930F7}" srcId="{BF9CE012-5AA4-4F0E-AD30-4F1DDBE15BA0}" destId="{AE489CEB-5622-4703-87CC-149C99FCBA92}" srcOrd="4" destOrd="0" parTransId="{B524759D-49BB-407A-B391-3CBC18FB0780}" sibTransId="{5CFC99F7-3921-4455-9007-6FC5940D4C50}"/>
    <dgm:cxn modelId="{BE50BF99-6CFF-4B2B-93BB-1D984BF9EA96}" type="presOf" srcId="{429F5184-D13B-4572-8BDB-535B397B85C6}" destId="{37D34024-299C-41C5-B6B3-4FBB9F1F00E6}" srcOrd="0" destOrd="0" presId="urn:microsoft.com/office/officeart/2005/8/layout/hierarchy1"/>
    <dgm:cxn modelId="{7119FE6C-0EDA-46DD-BC20-1187629BBDE1}" type="presOf" srcId="{F02853D7-9F81-485D-A862-2102EAC3DAFB}" destId="{9E4CFE5A-11B0-4498-8F95-533C07872DCF}" srcOrd="0" destOrd="0" presId="urn:microsoft.com/office/officeart/2005/8/layout/hierarchy1"/>
    <dgm:cxn modelId="{580992DF-86F5-4D5E-8E00-714AD25D3A56}" type="presOf" srcId="{6E96E5D2-1CC6-44D6-99B0-4BD47D3527A3}" destId="{47C15F78-BC7E-4206-8D39-5CD6FABD0470}" srcOrd="0" destOrd="0" presId="urn:microsoft.com/office/officeart/2005/8/layout/hierarchy1"/>
    <dgm:cxn modelId="{A03AC5DC-D087-4ADA-9C44-DF3AB05FD460}" type="presOf" srcId="{7DD11760-2503-4294-B8AE-774D85E29F41}" destId="{84110067-2BDA-471F-A3EF-71D4F1B4359E}" srcOrd="0" destOrd="0" presId="urn:microsoft.com/office/officeart/2005/8/layout/hierarchy1"/>
    <dgm:cxn modelId="{BBCC8C48-DFFC-43EA-8084-5481853166DB}" type="presOf" srcId="{FCF9F5A3-0287-407A-89AA-DF55D87C2A0F}" destId="{EF9D4568-64E9-4EE1-9410-498E2C6676FB}" srcOrd="0" destOrd="0" presId="urn:microsoft.com/office/officeart/2005/8/layout/hierarchy1"/>
    <dgm:cxn modelId="{F87D6C94-CA02-4C99-82B3-7036053D35A2}" type="presOf" srcId="{B266F720-8CD4-40F5-980B-C06E20D92A8A}" destId="{BEAE3C7F-4021-477E-BEA6-7AC93C1FB8EA}" srcOrd="0" destOrd="0" presId="urn:microsoft.com/office/officeart/2005/8/layout/hierarchy1"/>
    <dgm:cxn modelId="{EF6B6D9F-4F2C-4128-A907-EC66E69D49E6}" type="presOf" srcId="{FDB2A8ED-7D36-44FF-8FA5-A5277145F601}" destId="{F5BA28C6-D574-4781-8E6D-4D205D86A73A}" srcOrd="0" destOrd="0" presId="urn:microsoft.com/office/officeart/2005/8/layout/hierarchy1"/>
    <dgm:cxn modelId="{C318248D-80BE-4A5C-B716-57A8CA878393}" type="presOf" srcId="{BF9CE012-5AA4-4F0E-AD30-4F1DDBE15BA0}" destId="{F70D0D74-17E6-4BB5-A8E2-F257B1048350}" srcOrd="0" destOrd="0" presId="urn:microsoft.com/office/officeart/2005/8/layout/hierarchy1"/>
    <dgm:cxn modelId="{44FD75E4-88D4-4137-A651-CD7E8E90A31B}" type="presParOf" srcId="{00719007-FCAD-49EB-A8D6-96D8D556E2BB}" destId="{DC60757E-DCA7-4CE1-AFC0-973CB2040BAD}" srcOrd="0" destOrd="0" presId="urn:microsoft.com/office/officeart/2005/8/layout/hierarchy1"/>
    <dgm:cxn modelId="{BFBE80B8-5EAB-4ADC-B93A-92AD89618F8C}" type="presParOf" srcId="{DC60757E-DCA7-4CE1-AFC0-973CB2040BAD}" destId="{95B82212-6B90-4590-9081-B8FD10213703}" srcOrd="0" destOrd="0" presId="urn:microsoft.com/office/officeart/2005/8/layout/hierarchy1"/>
    <dgm:cxn modelId="{B157355D-18FD-4166-9ACC-8CD118DF76CC}" type="presParOf" srcId="{95B82212-6B90-4590-9081-B8FD10213703}" destId="{11EF45F6-C206-4A92-8A34-6F1D666DF660}" srcOrd="0" destOrd="0" presId="urn:microsoft.com/office/officeart/2005/8/layout/hierarchy1"/>
    <dgm:cxn modelId="{A71E3830-D59F-4EE1-89ED-B0681EF8D174}" type="presParOf" srcId="{95B82212-6B90-4590-9081-B8FD10213703}" destId="{F70D0D74-17E6-4BB5-A8E2-F257B1048350}" srcOrd="1" destOrd="0" presId="urn:microsoft.com/office/officeart/2005/8/layout/hierarchy1"/>
    <dgm:cxn modelId="{F0D4BB33-CC70-4A5A-8415-69C46070B340}" type="presParOf" srcId="{DC60757E-DCA7-4CE1-AFC0-973CB2040BAD}" destId="{C9623DA7-779E-42B5-BA9F-F9E48D9A950F}" srcOrd="1" destOrd="0" presId="urn:microsoft.com/office/officeart/2005/8/layout/hierarchy1"/>
    <dgm:cxn modelId="{CEAC7E7E-7743-42C6-BD26-F829B972215C}" type="presParOf" srcId="{C9623DA7-779E-42B5-BA9F-F9E48D9A950F}" destId="{6F1A23EB-B823-46E4-91C5-5E68465A5E48}" srcOrd="0" destOrd="0" presId="urn:microsoft.com/office/officeart/2005/8/layout/hierarchy1"/>
    <dgm:cxn modelId="{7A663912-ABC0-49D3-967C-68F9BFFA80B7}" type="presParOf" srcId="{C9623DA7-779E-42B5-BA9F-F9E48D9A950F}" destId="{EAF34DF0-5CE8-4094-9EAE-68382176C34A}" srcOrd="1" destOrd="0" presId="urn:microsoft.com/office/officeart/2005/8/layout/hierarchy1"/>
    <dgm:cxn modelId="{76F56E42-80CD-4B91-AC94-940A467F4AF6}" type="presParOf" srcId="{EAF34DF0-5CE8-4094-9EAE-68382176C34A}" destId="{2D33FACE-4B97-47FD-A430-5B5542C59B55}" srcOrd="0" destOrd="0" presId="urn:microsoft.com/office/officeart/2005/8/layout/hierarchy1"/>
    <dgm:cxn modelId="{6E0576CD-17C1-4473-8AFA-43A9FAFC4DCE}" type="presParOf" srcId="{2D33FACE-4B97-47FD-A430-5B5542C59B55}" destId="{3CAC93C2-0EF8-4E5F-BA97-5C94F3526D85}" srcOrd="0" destOrd="0" presId="urn:microsoft.com/office/officeart/2005/8/layout/hierarchy1"/>
    <dgm:cxn modelId="{4682E657-56D2-48D9-ACBE-5262F05E3274}" type="presParOf" srcId="{2D33FACE-4B97-47FD-A430-5B5542C59B55}" destId="{47C15F78-BC7E-4206-8D39-5CD6FABD0470}" srcOrd="1" destOrd="0" presId="urn:microsoft.com/office/officeart/2005/8/layout/hierarchy1"/>
    <dgm:cxn modelId="{8133C6EF-B4B1-4F1A-89D9-5390DFC7A7E0}" type="presParOf" srcId="{EAF34DF0-5CE8-4094-9EAE-68382176C34A}" destId="{658536DF-3FD6-4563-9A5D-BE59567CA81A}" srcOrd="1" destOrd="0" presId="urn:microsoft.com/office/officeart/2005/8/layout/hierarchy1"/>
    <dgm:cxn modelId="{C1680BA0-39FB-4586-B84F-A396798CC2E3}" type="presParOf" srcId="{C9623DA7-779E-42B5-BA9F-F9E48D9A950F}" destId="{9E4CFE5A-11B0-4498-8F95-533C07872DCF}" srcOrd="2" destOrd="0" presId="urn:microsoft.com/office/officeart/2005/8/layout/hierarchy1"/>
    <dgm:cxn modelId="{B3DBD6ED-CDE0-483E-BFD3-14A9E9D4EE2F}" type="presParOf" srcId="{C9623DA7-779E-42B5-BA9F-F9E48D9A950F}" destId="{74580CDD-6FE2-4742-B5A5-1E914C206AF4}" srcOrd="3" destOrd="0" presId="urn:microsoft.com/office/officeart/2005/8/layout/hierarchy1"/>
    <dgm:cxn modelId="{11BB4C4E-5FDB-456C-BEE4-0C32B6A4C677}" type="presParOf" srcId="{74580CDD-6FE2-4742-B5A5-1E914C206AF4}" destId="{C57BF9E8-1717-442A-8446-9D02FB7B0E46}" srcOrd="0" destOrd="0" presId="urn:microsoft.com/office/officeart/2005/8/layout/hierarchy1"/>
    <dgm:cxn modelId="{EB497AC6-FD00-4D47-9C1F-9FE1779C6F4F}" type="presParOf" srcId="{C57BF9E8-1717-442A-8446-9D02FB7B0E46}" destId="{FE066DC1-1BE2-4700-AACA-135F9C1807A5}" srcOrd="0" destOrd="0" presId="urn:microsoft.com/office/officeart/2005/8/layout/hierarchy1"/>
    <dgm:cxn modelId="{D722E31A-23EB-4AE6-9FE9-1844B9DE8B12}" type="presParOf" srcId="{C57BF9E8-1717-442A-8446-9D02FB7B0E46}" destId="{37D34024-299C-41C5-B6B3-4FBB9F1F00E6}" srcOrd="1" destOrd="0" presId="urn:microsoft.com/office/officeart/2005/8/layout/hierarchy1"/>
    <dgm:cxn modelId="{68959B35-574A-4A2F-9E9D-15721798E33B}" type="presParOf" srcId="{74580CDD-6FE2-4742-B5A5-1E914C206AF4}" destId="{21E6404C-6BBA-40AF-8097-BFE771680592}" srcOrd="1" destOrd="0" presId="urn:microsoft.com/office/officeart/2005/8/layout/hierarchy1"/>
    <dgm:cxn modelId="{9DC992B1-3FE8-4E9D-978B-A0EDE7060295}" type="presParOf" srcId="{C9623DA7-779E-42B5-BA9F-F9E48D9A950F}" destId="{50B309DC-D5B5-4FFE-8A1D-C9DCC07AC661}" srcOrd="4" destOrd="0" presId="urn:microsoft.com/office/officeart/2005/8/layout/hierarchy1"/>
    <dgm:cxn modelId="{348EBD68-8468-4DF5-BB39-215366FC99E6}" type="presParOf" srcId="{C9623DA7-779E-42B5-BA9F-F9E48D9A950F}" destId="{4CA89F98-2C71-49A4-975E-B20109DC7068}" srcOrd="5" destOrd="0" presId="urn:microsoft.com/office/officeart/2005/8/layout/hierarchy1"/>
    <dgm:cxn modelId="{2BD1AEB9-F5BF-46F6-8817-7EF38AEF62FB}" type="presParOf" srcId="{4CA89F98-2C71-49A4-975E-B20109DC7068}" destId="{22D30130-8914-48D8-9D7A-BE6F08B37E18}" srcOrd="0" destOrd="0" presId="urn:microsoft.com/office/officeart/2005/8/layout/hierarchy1"/>
    <dgm:cxn modelId="{FFE90E29-BC73-433B-8BD9-315F5D7B6360}" type="presParOf" srcId="{22D30130-8914-48D8-9D7A-BE6F08B37E18}" destId="{EC2D610A-D5AE-40F0-AA40-9CB2B2D6048D}" srcOrd="0" destOrd="0" presId="urn:microsoft.com/office/officeart/2005/8/layout/hierarchy1"/>
    <dgm:cxn modelId="{B26DDC00-45B9-4174-9210-7E05B03286C2}" type="presParOf" srcId="{22D30130-8914-48D8-9D7A-BE6F08B37E18}" destId="{BEAE3C7F-4021-477E-BEA6-7AC93C1FB8EA}" srcOrd="1" destOrd="0" presId="urn:microsoft.com/office/officeart/2005/8/layout/hierarchy1"/>
    <dgm:cxn modelId="{33A44898-0C00-4A14-A464-6DA5EB5AD2C6}" type="presParOf" srcId="{4CA89F98-2C71-49A4-975E-B20109DC7068}" destId="{EC6B49D8-D3F4-4846-868B-DBECF9CB2B2D}" srcOrd="1" destOrd="0" presId="urn:microsoft.com/office/officeart/2005/8/layout/hierarchy1"/>
    <dgm:cxn modelId="{037B46E7-F0F8-4611-9F61-949714D50030}" type="presParOf" srcId="{C9623DA7-779E-42B5-BA9F-F9E48D9A950F}" destId="{F5BA28C6-D574-4781-8E6D-4D205D86A73A}" srcOrd="6" destOrd="0" presId="urn:microsoft.com/office/officeart/2005/8/layout/hierarchy1"/>
    <dgm:cxn modelId="{5AB01578-0300-441E-8E0E-83D1DDFE8CFE}" type="presParOf" srcId="{C9623DA7-779E-42B5-BA9F-F9E48D9A950F}" destId="{F259C7CB-49A7-4F64-BB99-EAE309D20F54}" srcOrd="7" destOrd="0" presId="urn:microsoft.com/office/officeart/2005/8/layout/hierarchy1"/>
    <dgm:cxn modelId="{71F646E4-4780-4958-ABC0-3EE6DCB506D6}" type="presParOf" srcId="{F259C7CB-49A7-4F64-BB99-EAE309D20F54}" destId="{A4C43FE1-5E8A-4BBA-9CA4-90D834981849}" srcOrd="0" destOrd="0" presId="urn:microsoft.com/office/officeart/2005/8/layout/hierarchy1"/>
    <dgm:cxn modelId="{30AD26CD-3254-4606-AB6C-C57E3A381DB5}" type="presParOf" srcId="{A4C43FE1-5E8A-4BBA-9CA4-90D834981849}" destId="{27C476A5-D527-4E2A-981B-855E668B126E}" srcOrd="0" destOrd="0" presId="urn:microsoft.com/office/officeart/2005/8/layout/hierarchy1"/>
    <dgm:cxn modelId="{17E62170-8EC5-4137-AEA0-616A72200384}" type="presParOf" srcId="{A4C43FE1-5E8A-4BBA-9CA4-90D834981849}" destId="{84110067-2BDA-471F-A3EF-71D4F1B4359E}" srcOrd="1" destOrd="0" presId="urn:microsoft.com/office/officeart/2005/8/layout/hierarchy1"/>
    <dgm:cxn modelId="{05806A14-AB18-4B1A-BFF4-6D1AE9589378}" type="presParOf" srcId="{F259C7CB-49A7-4F64-BB99-EAE309D20F54}" destId="{15C3A60E-4D4E-4D7E-9ECF-B683EB67C841}" srcOrd="1" destOrd="0" presId="urn:microsoft.com/office/officeart/2005/8/layout/hierarchy1"/>
    <dgm:cxn modelId="{E1E1BEED-887A-4BF8-A694-4E051DD94370}" type="presParOf" srcId="{C9623DA7-779E-42B5-BA9F-F9E48D9A950F}" destId="{AA2D572A-30BD-4B0C-8D5B-7D987D7DC090}" srcOrd="8" destOrd="0" presId="urn:microsoft.com/office/officeart/2005/8/layout/hierarchy1"/>
    <dgm:cxn modelId="{03536DFB-9270-4A77-9DCF-79DE905892F5}" type="presParOf" srcId="{C9623DA7-779E-42B5-BA9F-F9E48D9A950F}" destId="{0E3F8E02-C322-4157-A6C3-FA05BA406822}" srcOrd="9" destOrd="0" presId="urn:microsoft.com/office/officeart/2005/8/layout/hierarchy1"/>
    <dgm:cxn modelId="{880A9EE4-9AC8-4EC1-879B-32B3381DA05D}" type="presParOf" srcId="{0E3F8E02-C322-4157-A6C3-FA05BA406822}" destId="{5544FA81-82D2-47F2-943C-14638424F2CF}" srcOrd="0" destOrd="0" presId="urn:microsoft.com/office/officeart/2005/8/layout/hierarchy1"/>
    <dgm:cxn modelId="{283E0A20-E425-4A6F-877F-A483E74A40EE}" type="presParOf" srcId="{5544FA81-82D2-47F2-943C-14638424F2CF}" destId="{80BF70CE-FBEC-4139-8FFD-5F329B648AD7}" srcOrd="0" destOrd="0" presId="urn:microsoft.com/office/officeart/2005/8/layout/hierarchy1"/>
    <dgm:cxn modelId="{36B5DA8C-628D-4F52-80A5-17C04F415D59}" type="presParOf" srcId="{5544FA81-82D2-47F2-943C-14638424F2CF}" destId="{0D65D979-0853-4CA4-AE69-A0C715B6FE10}" srcOrd="1" destOrd="0" presId="urn:microsoft.com/office/officeart/2005/8/layout/hierarchy1"/>
    <dgm:cxn modelId="{32E0F7AC-D724-4B67-BB8F-EE68879EBD51}" type="presParOf" srcId="{0E3F8E02-C322-4157-A6C3-FA05BA406822}" destId="{B243005B-D0D3-43CB-8061-D1B6F3DDCF97}" srcOrd="1" destOrd="0" presId="urn:microsoft.com/office/officeart/2005/8/layout/hierarchy1"/>
    <dgm:cxn modelId="{2B62DBE2-F115-4879-A754-7603C99D64C2}" type="presParOf" srcId="{C9623DA7-779E-42B5-BA9F-F9E48D9A950F}" destId="{7ABA70C6-6F1F-40E1-87F0-2E005F8EC5B7}" srcOrd="10" destOrd="0" presId="urn:microsoft.com/office/officeart/2005/8/layout/hierarchy1"/>
    <dgm:cxn modelId="{4F362973-E9F1-4A6F-8338-393E6CDEBD79}" type="presParOf" srcId="{C9623DA7-779E-42B5-BA9F-F9E48D9A950F}" destId="{A6999CC4-D8AC-4508-8181-15D65399D68F}" srcOrd="11" destOrd="0" presId="urn:microsoft.com/office/officeart/2005/8/layout/hierarchy1"/>
    <dgm:cxn modelId="{BE673C67-3635-4441-9377-C3276E0C7410}" type="presParOf" srcId="{A6999CC4-D8AC-4508-8181-15D65399D68F}" destId="{24C59127-EFB4-45DA-BA24-67DCECA90F53}" srcOrd="0" destOrd="0" presId="urn:microsoft.com/office/officeart/2005/8/layout/hierarchy1"/>
    <dgm:cxn modelId="{1638FEB9-03A7-4BD1-BFD9-1B544CFD1B2F}" type="presParOf" srcId="{24C59127-EFB4-45DA-BA24-67DCECA90F53}" destId="{73BE3951-8C40-46AB-896D-57CDCA276069}" srcOrd="0" destOrd="0" presId="urn:microsoft.com/office/officeart/2005/8/layout/hierarchy1"/>
    <dgm:cxn modelId="{ADB13C98-9F6D-43F4-9FAC-7701743CF3C0}" type="presParOf" srcId="{24C59127-EFB4-45DA-BA24-67DCECA90F53}" destId="{EF9D4568-64E9-4EE1-9410-498E2C6676FB}" srcOrd="1" destOrd="0" presId="urn:microsoft.com/office/officeart/2005/8/layout/hierarchy1"/>
    <dgm:cxn modelId="{55715437-DA91-41B5-8359-BC724C626377}" type="presParOf" srcId="{A6999CC4-D8AC-4508-8181-15D65399D68F}" destId="{F51F57FA-DF92-4623-A392-DEEF2F22F8DC}" srcOrd="1" destOrd="0" presId="urn:microsoft.com/office/officeart/2005/8/layout/hierarchy1"/>
  </dgm:cxnLst>
  <dgm:bg/>
  <dgm:whole/>
</dgm:dataModel>
</file>

<file path=ppt/diagrams/data7.xml><?xml version="1.0" encoding="utf-8"?>
<dgm:dataModel xmlns:dgm="http://schemas.openxmlformats.org/drawingml/2006/diagram" xmlns:a="http://schemas.openxmlformats.org/drawingml/2006/main">
  <dgm:ptLst>
    <dgm:pt modelId="{363D24AC-9B83-468A-BE1F-37F281AAC4E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E86D3D3C-4AAF-4815-AF12-2F9F58BD40AA}">
      <dgm:prSet phldrT="[文本]"/>
      <dgm:spPr/>
      <dgm:t>
        <a:bodyPr/>
        <a:lstStyle/>
        <a:p>
          <a:r>
            <a:rPr lang="zh-CN" altLang="en-US" b="1" dirty="0" smtClean="0"/>
            <a:t>热红外成像</a:t>
          </a:r>
          <a:endParaRPr lang="en-US" altLang="zh-CN" b="1" dirty="0" smtClean="0"/>
        </a:p>
        <a:p>
          <a:r>
            <a:rPr lang="zh-CN" altLang="en-US" b="1" dirty="0" smtClean="0"/>
            <a:t>记录升温</a:t>
          </a:r>
          <a:endParaRPr lang="zh-CN" altLang="en-US" b="1" dirty="0"/>
        </a:p>
      </dgm:t>
    </dgm:pt>
    <dgm:pt modelId="{6E609C17-CFD5-44A8-8561-58D785D97794}" type="parTrans" cxnId="{FBF84AD3-DF16-4699-84C0-5223693C4546}">
      <dgm:prSet/>
      <dgm:spPr/>
      <dgm:t>
        <a:bodyPr/>
        <a:lstStyle/>
        <a:p>
          <a:endParaRPr lang="zh-CN" altLang="en-US"/>
        </a:p>
      </dgm:t>
    </dgm:pt>
    <dgm:pt modelId="{C4E20D7A-9DC1-49D6-8957-DDFB8DFBD332}" type="sibTrans" cxnId="{FBF84AD3-DF16-4699-84C0-5223693C4546}">
      <dgm:prSet/>
      <dgm:spPr/>
      <dgm:t>
        <a:bodyPr/>
        <a:lstStyle/>
        <a:p>
          <a:endParaRPr lang="zh-CN" altLang="en-US"/>
        </a:p>
      </dgm:t>
    </dgm:pt>
    <dgm:pt modelId="{48BE1865-C6D5-4830-AEAA-280E6B44E61E}">
      <dgm:prSet/>
      <dgm:spPr/>
      <dgm:t>
        <a:bodyPr/>
        <a:lstStyle/>
        <a:p>
          <a:r>
            <a:rPr lang="zh-CN" altLang="en-US" b="1" dirty="0" smtClean="0"/>
            <a:t>观察肿瘤及体重变化</a:t>
          </a:r>
          <a:endParaRPr lang="zh-CN" altLang="en-US" b="1" dirty="0"/>
        </a:p>
      </dgm:t>
    </dgm:pt>
    <dgm:pt modelId="{50A736A5-7B96-40E7-8D80-2C178B05AEC3}" type="parTrans" cxnId="{B920A90F-F699-4556-9736-E7353D10022B}">
      <dgm:prSet/>
      <dgm:spPr/>
      <dgm:t>
        <a:bodyPr/>
        <a:lstStyle/>
        <a:p>
          <a:endParaRPr lang="zh-CN" altLang="en-US"/>
        </a:p>
      </dgm:t>
    </dgm:pt>
    <dgm:pt modelId="{91EB3099-3AE5-4B93-A047-2B405FD1F954}" type="sibTrans" cxnId="{B920A90F-F699-4556-9736-E7353D10022B}">
      <dgm:prSet/>
      <dgm:spPr/>
      <dgm:t>
        <a:bodyPr/>
        <a:lstStyle/>
        <a:p>
          <a:endParaRPr lang="zh-CN" altLang="en-US"/>
        </a:p>
      </dgm:t>
    </dgm:pt>
    <dgm:pt modelId="{1C7DDA5E-A57D-4328-ACC6-E86C1A900E5B}">
      <dgm:prSet/>
      <dgm:spPr/>
      <dgm:t>
        <a:bodyPr/>
        <a:lstStyle/>
        <a:p>
          <a:r>
            <a:rPr lang="en-US" altLang="zh-CN" b="1" dirty="0" smtClean="0"/>
            <a:t>HE</a:t>
          </a:r>
          <a:r>
            <a:rPr lang="zh-CN" altLang="en-US" b="1" dirty="0" smtClean="0"/>
            <a:t>染色</a:t>
          </a:r>
          <a:endParaRPr lang="zh-CN" altLang="en-US" b="1" dirty="0"/>
        </a:p>
      </dgm:t>
    </dgm:pt>
    <dgm:pt modelId="{EC621079-EC85-4833-8FE7-482E6E6B1D03}" type="parTrans" cxnId="{49684727-F72F-4DE7-879E-4BF29E4543C9}">
      <dgm:prSet/>
      <dgm:spPr/>
      <dgm:t>
        <a:bodyPr/>
        <a:lstStyle/>
        <a:p>
          <a:endParaRPr lang="zh-CN" altLang="en-US"/>
        </a:p>
      </dgm:t>
    </dgm:pt>
    <dgm:pt modelId="{5BD2CC58-3B2D-475D-ADD7-104908B5927E}" type="sibTrans" cxnId="{49684727-F72F-4DE7-879E-4BF29E4543C9}">
      <dgm:prSet/>
      <dgm:spPr/>
      <dgm:t>
        <a:bodyPr/>
        <a:lstStyle/>
        <a:p>
          <a:endParaRPr lang="zh-CN" altLang="en-US"/>
        </a:p>
      </dgm:t>
    </dgm:pt>
    <dgm:pt modelId="{4E6BB91E-534D-47A4-8125-9AE949E50F7C}">
      <dgm:prSet/>
      <dgm:spPr/>
      <dgm:t>
        <a:bodyPr/>
        <a:lstStyle/>
        <a:p>
          <a:r>
            <a:rPr lang="zh-CN" altLang="en-US" b="1" dirty="0" smtClean="0"/>
            <a:t>生物电镜</a:t>
          </a:r>
          <a:endParaRPr lang="zh-CN" altLang="en-US" b="1" dirty="0"/>
        </a:p>
      </dgm:t>
    </dgm:pt>
    <dgm:pt modelId="{EF8B75A0-C484-440E-B46F-7355B0C73084}" type="parTrans" cxnId="{D5C3AC8F-7CCE-4457-91D5-902B771657F9}">
      <dgm:prSet/>
      <dgm:spPr/>
      <dgm:t>
        <a:bodyPr/>
        <a:lstStyle/>
        <a:p>
          <a:endParaRPr lang="zh-CN" altLang="en-US"/>
        </a:p>
      </dgm:t>
    </dgm:pt>
    <dgm:pt modelId="{64320BFE-7220-46BA-A35A-B4F6FDF358F4}" type="sibTrans" cxnId="{D5C3AC8F-7CCE-4457-91D5-902B771657F9}">
      <dgm:prSet/>
      <dgm:spPr/>
      <dgm:t>
        <a:bodyPr/>
        <a:lstStyle/>
        <a:p>
          <a:endParaRPr lang="zh-CN" altLang="en-US"/>
        </a:p>
      </dgm:t>
    </dgm:pt>
    <dgm:pt modelId="{75F8495E-3D98-495C-8642-F5D281C10E3E}" type="pres">
      <dgm:prSet presAssocID="{363D24AC-9B83-468A-BE1F-37F281AAC4E7}" presName="hierChild1" presStyleCnt="0">
        <dgm:presLayoutVars>
          <dgm:chPref val="1"/>
          <dgm:dir/>
          <dgm:animOne val="branch"/>
          <dgm:animLvl val="lvl"/>
          <dgm:resizeHandles/>
        </dgm:presLayoutVars>
      </dgm:prSet>
      <dgm:spPr/>
    </dgm:pt>
    <dgm:pt modelId="{7C0F866B-67A1-4252-AB1D-72E627D4F36C}" type="pres">
      <dgm:prSet presAssocID="{E86D3D3C-4AAF-4815-AF12-2F9F58BD40AA}" presName="hierRoot1" presStyleCnt="0"/>
      <dgm:spPr/>
    </dgm:pt>
    <dgm:pt modelId="{B3E8A7A7-9EB5-412B-AE15-7FFBCE2DF9F0}" type="pres">
      <dgm:prSet presAssocID="{E86D3D3C-4AAF-4815-AF12-2F9F58BD40AA}" presName="composite" presStyleCnt="0"/>
      <dgm:spPr/>
    </dgm:pt>
    <dgm:pt modelId="{A605372A-10EF-4FF8-8871-BF5C766A7F94}" type="pres">
      <dgm:prSet presAssocID="{E86D3D3C-4AAF-4815-AF12-2F9F58BD40AA}" presName="background" presStyleLbl="node0" presStyleIdx="0" presStyleCnt="4"/>
      <dgm:spPr/>
    </dgm:pt>
    <dgm:pt modelId="{B18FC176-9A72-4E8E-ADC9-D77BFB2B4C8F}" type="pres">
      <dgm:prSet presAssocID="{E86D3D3C-4AAF-4815-AF12-2F9F58BD40AA}" presName="text" presStyleLbl="fgAcc0" presStyleIdx="0" presStyleCnt="4">
        <dgm:presLayoutVars>
          <dgm:chPref val="3"/>
        </dgm:presLayoutVars>
      </dgm:prSet>
      <dgm:spPr/>
      <dgm:t>
        <a:bodyPr/>
        <a:lstStyle/>
        <a:p>
          <a:endParaRPr lang="zh-CN" altLang="en-US"/>
        </a:p>
      </dgm:t>
    </dgm:pt>
    <dgm:pt modelId="{69FF43A0-BDFB-46BB-9179-F7FB204C8162}" type="pres">
      <dgm:prSet presAssocID="{E86D3D3C-4AAF-4815-AF12-2F9F58BD40AA}" presName="hierChild2" presStyleCnt="0"/>
      <dgm:spPr/>
    </dgm:pt>
    <dgm:pt modelId="{584A9550-6620-4668-BB73-D66960FD664D}" type="pres">
      <dgm:prSet presAssocID="{48BE1865-C6D5-4830-AEAA-280E6B44E61E}" presName="hierRoot1" presStyleCnt="0"/>
      <dgm:spPr/>
    </dgm:pt>
    <dgm:pt modelId="{89012167-FAB0-4235-BC57-50DD275D87E2}" type="pres">
      <dgm:prSet presAssocID="{48BE1865-C6D5-4830-AEAA-280E6B44E61E}" presName="composite" presStyleCnt="0"/>
      <dgm:spPr/>
    </dgm:pt>
    <dgm:pt modelId="{B4996033-F65E-45D6-AC52-EA3448B42CDC}" type="pres">
      <dgm:prSet presAssocID="{48BE1865-C6D5-4830-AEAA-280E6B44E61E}" presName="background" presStyleLbl="node0" presStyleIdx="1" presStyleCnt="4"/>
      <dgm:spPr/>
    </dgm:pt>
    <dgm:pt modelId="{3CC880C1-D4F4-4223-AB44-E10F0C6FC00B}" type="pres">
      <dgm:prSet presAssocID="{48BE1865-C6D5-4830-AEAA-280E6B44E61E}" presName="text" presStyleLbl="fgAcc0" presStyleIdx="1" presStyleCnt="4">
        <dgm:presLayoutVars>
          <dgm:chPref val="3"/>
        </dgm:presLayoutVars>
      </dgm:prSet>
      <dgm:spPr/>
      <dgm:t>
        <a:bodyPr/>
        <a:lstStyle/>
        <a:p>
          <a:endParaRPr lang="zh-CN" altLang="en-US"/>
        </a:p>
      </dgm:t>
    </dgm:pt>
    <dgm:pt modelId="{13BDF179-F096-469D-8B3F-5928A88DD67B}" type="pres">
      <dgm:prSet presAssocID="{48BE1865-C6D5-4830-AEAA-280E6B44E61E}" presName="hierChild2" presStyleCnt="0"/>
      <dgm:spPr/>
    </dgm:pt>
    <dgm:pt modelId="{D09912CA-777A-4419-8404-5D255049BCEE}" type="pres">
      <dgm:prSet presAssocID="{1C7DDA5E-A57D-4328-ACC6-E86C1A900E5B}" presName="hierRoot1" presStyleCnt="0"/>
      <dgm:spPr/>
    </dgm:pt>
    <dgm:pt modelId="{8E875274-4673-4B7D-BBC0-F77AECD7FFC0}" type="pres">
      <dgm:prSet presAssocID="{1C7DDA5E-A57D-4328-ACC6-E86C1A900E5B}" presName="composite" presStyleCnt="0"/>
      <dgm:spPr/>
    </dgm:pt>
    <dgm:pt modelId="{DB46C40B-26CA-408B-A800-7D734193CB8C}" type="pres">
      <dgm:prSet presAssocID="{1C7DDA5E-A57D-4328-ACC6-E86C1A900E5B}" presName="background" presStyleLbl="node0" presStyleIdx="2" presStyleCnt="4"/>
      <dgm:spPr/>
    </dgm:pt>
    <dgm:pt modelId="{0F40C14D-385F-4281-BDBD-1956B19154A9}" type="pres">
      <dgm:prSet presAssocID="{1C7DDA5E-A57D-4328-ACC6-E86C1A900E5B}" presName="text" presStyleLbl="fgAcc0" presStyleIdx="2" presStyleCnt="4">
        <dgm:presLayoutVars>
          <dgm:chPref val="3"/>
        </dgm:presLayoutVars>
      </dgm:prSet>
      <dgm:spPr/>
    </dgm:pt>
    <dgm:pt modelId="{B9E7E85F-6D49-4128-95B6-060083EBB98E}" type="pres">
      <dgm:prSet presAssocID="{1C7DDA5E-A57D-4328-ACC6-E86C1A900E5B}" presName="hierChild2" presStyleCnt="0"/>
      <dgm:spPr/>
    </dgm:pt>
    <dgm:pt modelId="{E02281A8-7C9C-46A2-A878-1BE111A7B147}" type="pres">
      <dgm:prSet presAssocID="{4E6BB91E-534D-47A4-8125-9AE949E50F7C}" presName="hierRoot1" presStyleCnt="0"/>
      <dgm:spPr/>
    </dgm:pt>
    <dgm:pt modelId="{3FD70582-F872-496C-B71B-50DCDF2EA483}" type="pres">
      <dgm:prSet presAssocID="{4E6BB91E-534D-47A4-8125-9AE949E50F7C}" presName="composite" presStyleCnt="0"/>
      <dgm:spPr/>
    </dgm:pt>
    <dgm:pt modelId="{98EA0E78-1959-40EB-A4B3-FFB571F2A1E0}" type="pres">
      <dgm:prSet presAssocID="{4E6BB91E-534D-47A4-8125-9AE949E50F7C}" presName="background" presStyleLbl="node0" presStyleIdx="3" presStyleCnt="4"/>
      <dgm:spPr/>
    </dgm:pt>
    <dgm:pt modelId="{A0BFC742-B377-4860-8949-C917B36E2E82}" type="pres">
      <dgm:prSet presAssocID="{4E6BB91E-534D-47A4-8125-9AE949E50F7C}" presName="text" presStyleLbl="fgAcc0" presStyleIdx="3" presStyleCnt="4">
        <dgm:presLayoutVars>
          <dgm:chPref val="3"/>
        </dgm:presLayoutVars>
      </dgm:prSet>
      <dgm:spPr/>
    </dgm:pt>
    <dgm:pt modelId="{D06624B2-C682-45EF-AE53-FA86538C867E}" type="pres">
      <dgm:prSet presAssocID="{4E6BB91E-534D-47A4-8125-9AE949E50F7C}" presName="hierChild2" presStyleCnt="0"/>
      <dgm:spPr/>
    </dgm:pt>
  </dgm:ptLst>
  <dgm:cxnLst>
    <dgm:cxn modelId="{49684727-F72F-4DE7-879E-4BF29E4543C9}" srcId="{363D24AC-9B83-468A-BE1F-37F281AAC4E7}" destId="{1C7DDA5E-A57D-4328-ACC6-E86C1A900E5B}" srcOrd="2" destOrd="0" parTransId="{EC621079-EC85-4833-8FE7-482E6E6B1D03}" sibTransId="{5BD2CC58-3B2D-475D-ADD7-104908B5927E}"/>
    <dgm:cxn modelId="{D5C3AC8F-7CCE-4457-91D5-902B771657F9}" srcId="{363D24AC-9B83-468A-BE1F-37F281AAC4E7}" destId="{4E6BB91E-534D-47A4-8125-9AE949E50F7C}" srcOrd="3" destOrd="0" parTransId="{EF8B75A0-C484-440E-B46F-7355B0C73084}" sibTransId="{64320BFE-7220-46BA-A35A-B4F6FDF358F4}"/>
    <dgm:cxn modelId="{FBF84AD3-DF16-4699-84C0-5223693C4546}" srcId="{363D24AC-9B83-468A-BE1F-37F281AAC4E7}" destId="{E86D3D3C-4AAF-4815-AF12-2F9F58BD40AA}" srcOrd="0" destOrd="0" parTransId="{6E609C17-CFD5-44A8-8561-58D785D97794}" sibTransId="{C4E20D7A-9DC1-49D6-8957-DDFB8DFBD332}"/>
    <dgm:cxn modelId="{0B83DE5C-D47D-452A-BC10-B708D8E9428B}" type="presOf" srcId="{48BE1865-C6D5-4830-AEAA-280E6B44E61E}" destId="{3CC880C1-D4F4-4223-AB44-E10F0C6FC00B}" srcOrd="0" destOrd="0" presId="urn:microsoft.com/office/officeart/2005/8/layout/hierarchy1"/>
    <dgm:cxn modelId="{512DECBC-D73B-49B9-A04E-956A3BCC8533}" type="presOf" srcId="{363D24AC-9B83-468A-BE1F-37F281AAC4E7}" destId="{75F8495E-3D98-495C-8642-F5D281C10E3E}" srcOrd="0" destOrd="0" presId="urn:microsoft.com/office/officeart/2005/8/layout/hierarchy1"/>
    <dgm:cxn modelId="{824C3E39-FC42-4CD7-9A00-7F411B5E053D}" type="presOf" srcId="{E86D3D3C-4AAF-4815-AF12-2F9F58BD40AA}" destId="{B18FC176-9A72-4E8E-ADC9-D77BFB2B4C8F}" srcOrd="0" destOrd="0" presId="urn:microsoft.com/office/officeart/2005/8/layout/hierarchy1"/>
    <dgm:cxn modelId="{B920A90F-F699-4556-9736-E7353D10022B}" srcId="{363D24AC-9B83-468A-BE1F-37F281AAC4E7}" destId="{48BE1865-C6D5-4830-AEAA-280E6B44E61E}" srcOrd="1" destOrd="0" parTransId="{50A736A5-7B96-40E7-8D80-2C178B05AEC3}" sibTransId="{91EB3099-3AE5-4B93-A047-2B405FD1F954}"/>
    <dgm:cxn modelId="{C069ACD9-E876-4BB8-8661-E879251B8469}" type="presOf" srcId="{4E6BB91E-534D-47A4-8125-9AE949E50F7C}" destId="{A0BFC742-B377-4860-8949-C917B36E2E82}" srcOrd="0" destOrd="0" presId="urn:microsoft.com/office/officeart/2005/8/layout/hierarchy1"/>
    <dgm:cxn modelId="{0FBF0C1A-4BAA-42FB-BEE6-6ED98046C550}" type="presOf" srcId="{1C7DDA5E-A57D-4328-ACC6-E86C1A900E5B}" destId="{0F40C14D-385F-4281-BDBD-1956B19154A9}" srcOrd="0" destOrd="0" presId="urn:microsoft.com/office/officeart/2005/8/layout/hierarchy1"/>
    <dgm:cxn modelId="{14FF23EA-2ED1-46B8-BB7B-D6D7588907EB}" type="presParOf" srcId="{75F8495E-3D98-495C-8642-F5D281C10E3E}" destId="{7C0F866B-67A1-4252-AB1D-72E627D4F36C}" srcOrd="0" destOrd="0" presId="urn:microsoft.com/office/officeart/2005/8/layout/hierarchy1"/>
    <dgm:cxn modelId="{FE223F89-63E8-40AE-8F89-581AAE1E5500}" type="presParOf" srcId="{7C0F866B-67A1-4252-AB1D-72E627D4F36C}" destId="{B3E8A7A7-9EB5-412B-AE15-7FFBCE2DF9F0}" srcOrd="0" destOrd="0" presId="urn:microsoft.com/office/officeart/2005/8/layout/hierarchy1"/>
    <dgm:cxn modelId="{891041DB-5626-40BA-BF24-563A84E97D74}" type="presParOf" srcId="{B3E8A7A7-9EB5-412B-AE15-7FFBCE2DF9F0}" destId="{A605372A-10EF-4FF8-8871-BF5C766A7F94}" srcOrd="0" destOrd="0" presId="urn:microsoft.com/office/officeart/2005/8/layout/hierarchy1"/>
    <dgm:cxn modelId="{52401449-D575-4F75-8EF5-C473F0D9DF00}" type="presParOf" srcId="{B3E8A7A7-9EB5-412B-AE15-7FFBCE2DF9F0}" destId="{B18FC176-9A72-4E8E-ADC9-D77BFB2B4C8F}" srcOrd="1" destOrd="0" presId="urn:microsoft.com/office/officeart/2005/8/layout/hierarchy1"/>
    <dgm:cxn modelId="{00A19F04-9770-4FA1-B5C9-8C428A5CD73F}" type="presParOf" srcId="{7C0F866B-67A1-4252-AB1D-72E627D4F36C}" destId="{69FF43A0-BDFB-46BB-9179-F7FB204C8162}" srcOrd="1" destOrd="0" presId="urn:microsoft.com/office/officeart/2005/8/layout/hierarchy1"/>
    <dgm:cxn modelId="{0CD55BBF-A67B-4FF4-8FD4-7CE99510C195}" type="presParOf" srcId="{75F8495E-3D98-495C-8642-F5D281C10E3E}" destId="{584A9550-6620-4668-BB73-D66960FD664D}" srcOrd="1" destOrd="0" presId="urn:microsoft.com/office/officeart/2005/8/layout/hierarchy1"/>
    <dgm:cxn modelId="{B2267B90-1AFA-43EE-8802-F1531C18CAC8}" type="presParOf" srcId="{584A9550-6620-4668-BB73-D66960FD664D}" destId="{89012167-FAB0-4235-BC57-50DD275D87E2}" srcOrd="0" destOrd="0" presId="urn:microsoft.com/office/officeart/2005/8/layout/hierarchy1"/>
    <dgm:cxn modelId="{F793ED89-8BA7-453C-B2D1-761C0D0D1131}" type="presParOf" srcId="{89012167-FAB0-4235-BC57-50DD275D87E2}" destId="{B4996033-F65E-45D6-AC52-EA3448B42CDC}" srcOrd="0" destOrd="0" presId="urn:microsoft.com/office/officeart/2005/8/layout/hierarchy1"/>
    <dgm:cxn modelId="{E58952BF-ADC6-4067-A6BD-1039674A55C7}" type="presParOf" srcId="{89012167-FAB0-4235-BC57-50DD275D87E2}" destId="{3CC880C1-D4F4-4223-AB44-E10F0C6FC00B}" srcOrd="1" destOrd="0" presId="urn:microsoft.com/office/officeart/2005/8/layout/hierarchy1"/>
    <dgm:cxn modelId="{4834259B-98E6-4AB1-88FC-F4FDF846A6B7}" type="presParOf" srcId="{584A9550-6620-4668-BB73-D66960FD664D}" destId="{13BDF179-F096-469D-8B3F-5928A88DD67B}" srcOrd="1" destOrd="0" presId="urn:microsoft.com/office/officeart/2005/8/layout/hierarchy1"/>
    <dgm:cxn modelId="{3B01D010-6662-4BF5-9414-8D093E76FE15}" type="presParOf" srcId="{75F8495E-3D98-495C-8642-F5D281C10E3E}" destId="{D09912CA-777A-4419-8404-5D255049BCEE}" srcOrd="2" destOrd="0" presId="urn:microsoft.com/office/officeart/2005/8/layout/hierarchy1"/>
    <dgm:cxn modelId="{B0F9CD6A-8948-4361-8EC6-B501A0CD1923}" type="presParOf" srcId="{D09912CA-777A-4419-8404-5D255049BCEE}" destId="{8E875274-4673-4B7D-BBC0-F77AECD7FFC0}" srcOrd="0" destOrd="0" presId="urn:microsoft.com/office/officeart/2005/8/layout/hierarchy1"/>
    <dgm:cxn modelId="{B8BA0AA4-966D-4324-B6C2-472AC2A10374}" type="presParOf" srcId="{8E875274-4673-4B7D-BBC0-F77AECD7FFC0}" destId="{DB46C40B-26CA-408B-A800-7D734193CB8C}" srcOrd="0" destOrd="0" presId="urn:microsoft.com/office/officeart/2005/8/layout/hierarchy1"/>
    <dgm:cxn modelId="{6F21E6C0-1B18-4FE3-9DC6-53264B1A59E4}" type="presParOf" srcId="{8E875274-4673-4B7D-BBC0-F77AECD7FFC0}" destId="{0F40C14D-385F-4281-BDBD-1956B19154A9}" srcOrd="1" destOrd="0" presId="urn:microsoft.com/office/officeart/2005/8/layout/hierarchy1"/>
    <dgm:cxn modelId="{37947354-97F9-423B-AC70-69A4449DC893}" type="presParOf" srcId="{D09912CA-777A-4419-8404-5D255049BCEE}" destId="{B9E7E85F-6D49-4128-95B6-060083EBB98E}" srcOrd="1" destOrd="0" presId="urn:microsoft.com/office/officeart/2005/8/layout/hierarchy1"/>
    <dgm:cxn modelId="{76694C4B-C181-4233-82F0-A9EB1B771F30}" type="presParOf" srcId="{75F8495E-3D98-495C-8642-F5D281C10E3E}" destId="{E02281A8-7C9C-46A2-A878-1BE111A7B147}" srcOrd="3" destOrd="0" presId="urn:microsoft.com/office/officeart/2005/8/layout/hierarchy1"/>
    <dgm:cxn modelId="{15A34D75-6E6F-49D5-8A9B-6314E17CAA78}" type="presParOf" srcId="{E02281A8-7C9C-46A2-A878-1BE111A7B147}" destId="{3FD70582-F872-496C-B71B-50DCDF2EA483}" srcOrd="0" destOrd="0" presId="urn:microsoft.com/office/officeart/2005/8/layout/hierarchy1"/>
    <dgm:cxn modelId="{17ADBB15-2047-49FF-8C36-28D70F8F98FC}" type="presParOf" srcId="{3FD70582-F872-496C-B71B-50DCDF2EA483}" destId="{98EA0E78-1959-40EB-A4B3-FFB571F2A1E0}" srcOrd="0" destOrd="0" presId="urn:microsoft.com/office/officeart/2005/8/layout/hierarchy1"/>
    <dgm:cxn modelId="{07014001-7313-441B-80AD-A2E3AE9290CB}" type="presParOf" srcId="{3FD70582-F872-496C-B71B-50DCDF2EA483}" destId="{A0BFC742-B377-4860-8949-C917B36E2E82}" srcOrd="1" destOrd="0" presId="urn:microsoft.com/office/officeart/2005/8/layout/hierarchy1"/>
    <dgm:cxn modelId="{BAD5F9F9-FAAD-4314-904C-BD7D4F5B4B6F}" type="presParOf" srcId="{E02281A8-7C9C-46A2-A878-1BE111A7B147}" destId="{D06624B2-C682-45EF-AE53-FA86538C867E}" srcOrd="1" destOrd="0" presId="urn:microsoft.com/office/officeart/2005/8/layout/hierarchy1"/>
  </dgm:cxnLst>
  <dgm:bg/>
  <dgm:whole/>
</dgm:dataModel>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46AAF-12A8-4624-8EDF-DCD94EB31EC8}" type="datetimeFigureOut">
              <a:rPr lang="zh-CN" altLang="en-US" smtClean="0"/>
              <a:pPr/>
              <a:t>2018/5/19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01410-6C15-4D5A-8C58-45F0BF97249F}" type="slidenum">
              <a:rPr lang="zh-CN" altLang="en-US" smtClean="0"/>
              <a:pPr/>
              <a:t>‹#›</a:t>
            </a:fld>
            <a:endParaRPr lang="zh-CN" altLang="en-US"/>
          </a:p>
        </p:txBody>
      </p:sp>
    </p:spTree>
    <p:extLst>
      <p:ext uri="{BB962C8B-B14F-4D97-AF65-F5344CB8AC3E}">
        <p14:creationId xmlns="" xmlns:p14="http://schemas.microsoft.com/office/powerpoint/2010/main" val="3585133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pPr/>
              <a:t>45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pPr/>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pPr/>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pPr/>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pPr/>
              <a:t>22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pPr/>
              <a:t>28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pPr/>
              <a:t>29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pPr/>
              <a:t>30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51101410-6C15-4D5A-8C58-45F0BF97249F}" type="slidenum">
              <a:rPr lang="zh-CN" altLang="en-US" smtClean="0"/>
              <a:pPr/>
              <a:t>40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7A4CA56-C766-4643-9C49-0B5937DF92E1}" type="datetimeFigureOut">
              <a:rPr lang="zh-CN" altLang="en-US" smtClean="0"/>
              <a:pPr/>
              <a:t>2018/5/19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931A4B-E62A-4F8E-837E-E9B10A41F2CC}"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7A4CA56-C766-4643-9C49-0B5937DF92E1}" type="datetimeFigureOut">
              <a:rPr lang="zh-CN" altLang="en-US" smtClean="0"/>
              <a:pPr/>
              <a:t>2018/5/19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931A4B-E62A-4F8E-837E-E9B10A41F2CC}"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4CA56-C766-4643-9C49-0B5937DF92E1}" type="datetimeFigureOut">
              <a:rPr lang="zh-CN" altLang="en-US" smtClean="0"/>
              <a:pPr/>
              <a:t>2018/5/19</a:t>
            </a:fld>
            <a:endParaRPr lang="zh-CN" altLang="en-US"/>
          </a:p>
        </p:txBody>
      </p:sp>
      <p:sp>
        <p:nvSpPr>
          <p:cNvPr id="5" name="页脚占位符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931A4B-E62A-4F8E-837E-E9B10A41F2C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8.png"/><Relationship Id="rId4" Type="http://schemas.openxmlformats.org/officeDocument/2006/relationships/slide" Target="slide14.xm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diagramLayout" Target="../diagrams/layout4.xml"/><Relationship Id="rId7" Type="http://schemas.openxmlformats.org/officeDocument/2006/relationships/diagramLayout" Target="../diagrams/layout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openxmlformats.org/officeDocument/2006/relationships/diagramData" Target="../diagrams/data5.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diagramColors" Target="../diagrams/colors5.xml"/></Relationships>
</file>

<file path=ppt/slides/_rels/slide38.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diagramLayout" Target="../diagrams/layout6.xml"/><Relationship Id="rId7" Type="http://schemas.openxmlformats.org/officeDocument/2006/relationships/diagramLayout" Target="../diagrams/layout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diagramColors" Target="../diagrams/colors7.xml"/></Relationships>
</file>

<file path=ppt/slides/_rels/slide3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tiff"/><Relationship Id="rId7" Type="http://schemas.openxmlformats.org/officeDocument/2006/relationships/image" Target="../media/image37.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tiff"/><Relationship Id="rId5" Type="http://schemas.openxmlformats.org/officeDocument/2006/relationships/image" Target="../media/image35.jpeg"/><Relationship Id="rId4" Type="http://schemas.openxmlformats.org/officeDocument/2006/relationships/image" Target="../media/image34.tiff"/></Relationships>
</file>

<file path=ppt/slides/_rels/slide41.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0.tiff"/><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4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4" name="矩形 13"/>
          <p:cNvSpPr/>
          <p:nvPr/>
        </p:nvSpPr>
        <p:spPr>
          <a:xfrm>
            <a:off x="3342821" y="5363059"/>
            <a:ext cx="2661306" cy="461665"/>
          </a:xfrm>
          <a:prstGeom prst="rect">
            <a:avLst/>
          </a:prstGeom>
        </p:spPr>
        <p:txBody>
          <a:bodyPr wrap="none">
            <a:spAutoFit/>
          </a:bodyPr>
          <a:lstStyle/>
          <a:p>
            <a:r>
              <a:rPr kumimoji="1" lang="zh-CN" altLang="en-US" sz="2400" b="1" dirty="0" smtClean="0">
                <a:latin typeface="方正清刻本悦宋简体" panose="02000000000000000000" pitchFamily="2" charset="-122"/>
                <a:ea typeface="方正清刻本悦宋简体" panose="02000000000000000000" pitchFamily="2" charset="-122"/>
              </a:rPr>
              <a:t>导  师：徐克教授</a:t>
            </a:r>
            <a:endParaRPr kumimoji="1" lang="zh-CN" altLang="en-US" sz="2400" b="1" dirty="0">
              <a:latin typeface="方正清刻本悦宋简体" panose="02000000000000000000" pitchFamily="2" charset="-122"/>
              <a:ea typeface="方正清刻本悦宋简体" panose="02000000000000000000" pitchFamily="2" charset="-122"/>
            </a:endParaRPr>
          </a:p>
        </p:txBody>
      </p:sp>
      <p:sp>
        <p:nvSpPr>
          <p:cNvPr id="20" name="矩形 19"/>
          <p:cNvSpPr/>
          <p:nvPr/>
        </p:nvSpPr>
        <p:spPr>
          <a:xfrm>
            <a:off x="3370869" y="4846866"/>
            <a:ext cx="2973891" cy="461665"/>
          </a:xfrm>
          <a:prstGeom prst="rect">
            <a:avLst/>
          </a:prstGeom>
        </p:spPr>
        <p:txBody>
          <a:bodyPr wrap="none">
            <a:spAutoFit/>
          </a:bodyPr>
          <a:lstStyle/>
          <a:p>
            <a:r>
              <a:rPr kumimoji="1" lang="zh-CN" altLang="en-US" sz="2400" b="1" dirty="0" smtClean="0">
                <a:latin typeface="方正清刻本悦宋简体" panose="02000000000000000000" pitchFamily="2" charset="-122"/>
                <a:ea typeface="方正清刻本悦宋简体" panose="02000000000000000000" pitchFamily="2" charset="-122"/>
              </a:rPr>
              <a:t>学  生：陈 晓 伟  </a:t>
            </a:r>
            <a:endParaRPr kumimoji="1" lang="zh-CN" altLang="en-US" sz="2400" b="1" dirty="0">
              <a:latin typeface="方正清刻本悦宋简体" panose="02000000000000000000" pitchFamily="2" charset="-122"/>
              <a:ea typeface="方正清刻本悦宋简体" panose="02000000000000000000" pitchFamily="2" charset="-122"/>
            </a:endParaRPr>
          </a:p>
        </p:txBody>
      </p:sp>
      <p:grpSp>
        <p:nvGrpSpPr>
          <p:cNvPr id="201" name="组合 1"/>
          <p:cNvGrpSpPr/>
          <p:nvPr/>
        </p:nvGrpSpPr>
        <p:grpSpPr bwMode="auto">
          <a:xfrm rot="20298393">
            <a:off x="6626308" y="-759589"/>
            <a:ext cx="2008093" cy="3142029"/>
            <a:chOff x="-139236" y="-13416"/>
            <a:chExt cx="2386031" cy="2857973"/>
          </a:xfrm>
          <a:solidFill>
            <a:srgbClr val="157E9F"/>
          </a:solidFill>
        </p:grpSpPr>
        <p:sp>
          <p:nvSpPr>
            <p:cNvPr id="202" name="矩形 13"/>
            <p:cNvSpPr>
              <a:spLocks noChangeArrowheads="1"/>
            </p:cNvSpPr>
            <p:nvPr/>
          </p:nvSpPr>
          <p:spPr bwMode="auto">
            <a:xfrm rot="2727610">
              <a:off x="-370321" y="1183522"/>
              <a:ext cx="2857973" cy="464098"/>
            </a:xfrm>
            <a:prstGeom prst="rect">
              <a:avLst/>
            </a:prstGeom>
            <a:solidFill>
              <a:srgbClr val="157E9F"/>
            </a:solidFill>
            <a:ln>
              <a:noFill/>
            </a:ln>
            <a:extLst>
              <a:ext uri="{91240B29-F687-4F45-9708-019B960494DF}">
                <a14:hiddenLine xmlns="" xmlns:a14="http://schemas.microsoft.com/office/drawing/2010/main" w="25400">
                  <a:solidFill>
                    <a:srgbClr val="395E8A"/>
                  </a:solidFill>
                  <a:bevel/>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0"/>
                </a:spcBef>
                <a:buFont typeface="Arial" pitchFamily="34" charset="0"/>
                <a:buNone/>
              </a:pPr>
              <a:endParaRPr lang="zh-CN" altLang="zh-CN" sz="1800" dirty="0">
                <a:solidFill>
                  <a:srgbClr val="C00000"/>
                </a:solidFill>
                <a:latin typeface="宋体" pitchFamily="2" charset="-122"/>
                <a:sym typeface="宋体" pitchFamily="2" charset="-122"/>
              </a:endParaRPr>
            </a:p>
          </p:txBody>
        </p:sp>
        <p:sp>
          <p:nvSpPr>
            <p:cNvPr id="203" name="TextBox 14"/>
            <p:cNvSpPr>
              <a:spLocks noChangeArrowheads="1"/>
            </p:cNvSpPr>
            <p:nvPr/>
          </p:nvSpPr>
          <p:spPr bwMode="auto">
            <a:xfrm rot="2748894">
              <a:off x="304191" y="1271772"/>
              <a:ext cx="1690022" cy="438843"/>
            </a:xfrm>
            <a:prstGeom prst="rect">
              <a:avLst/>
            </a:prstGeom>
            <a:solidFill>
              <a:srgbClr val="157E9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None/>
              </a:pPr>
              <a:r>
                <a:rPr lang="en-US" altLang="zh-CN" sz="1800" b="1" dirty="0" smtClean="0">
                  <a:solidFill>
                    <a:schemeClr val="bg1"/>
                  </a:solidFill>
                  <a:latin typeface="微软雅黑" pitchFamily="34" charset="-122"/>
                  <a:ea typeface="微软雅黑" pitchFamily="34" charset="-122"/>
                  <a:sym typeface="微软雅黑" pitchFamily="34" charset="-122"/>
                </a:rPr>
                <a:t>2018·05·20</a:t>
              </a:r>
              <a:endParaRPr lang="zh-CN" altLang="en-US" sz="1800" b="1" dirty="0">
                <a:solidFill>
                  <a:schemeClr val="bg1"/>
                </a:solidFill>
                <a:latin typeface="微软雅黑" pitchFamily="34" charset="-122"/>
                <a:ea typeface="微软雅黑" pitchFamily="34" charset="-122"/>
                <a:sym typeface="微软雅黑" pitchFamily="34" charset="-122"/>
              </a:endParaRPr>
            </a:p>
          </p:txBody>
        </p:sp>
        <p:sp>
          <p:nvSpPr>
            <p:cNvPr id="204" name="直接连接符 15"/>
            <p:cNvSpPr>
              <a:spLocks noChangeShapeType="1"/>
            </p:cNvSpPr>
            <p:nvPr/>
          </p:nvSpPr>
          <p:spPr bwMode="auto">
            <a:xfrm>
              <a:off x="-139236" y="655498"/>
              <a:ext cx="2192282" cy="1696010"/>
            </a:xfrm>
            <a:prstGeom prst="line">
              <a:avLst/>
            </a:prstGeom>
            <a:grpFill/>
            <a:ln w="9525">
              <a:solidFill>
                <a:schemeClr val="bg1"/>
              </a:solidFill>
              <a:prstDash val="dash"/>
              <a:bevel/>
            </a:ln>
          </p:spPr>
          <p:txBody>
            <a:bodyPr/>
            <a:lstStyle/>
            <a:p>
              <a:endParaRPr lang="zh-CN" altLang="en-US"/>
            </a:p>
          </p:txBody>
        </p:sp>
        <p:sp>
          <p:nvSpPr>
            <p:cNvPr id="205" name="直接连接符 16"/>
            <p:cNvSpPr>
              <a:spLocks noChangeShapeType="1"/>
            </p:cNvSpPr>
            <p:nvPr/>
          </p:nvSpPr>
          <p:spPr bwMode="auto">
            <a:xfrm>
              <a:off x="86958" y="507185"/>
              <a:ext cx="2159837" cy="1666691"/>
            </a:xfrm>
            <a:prstGeom prst="line">
              <a:avLst/>
            </a:prstGeom>
            <a:grpFill/>
            <a:ln w="9525">
              <a:solidFill>
                <a:schemeClr val="bg1"/>
              </a:solidFill>
              <a:prstDash val="dash"/>
              <a:bevel/>
            </a:ln>
          </p:spPr>
          <p:txBody>
            <a:bodyPr/>
            <a:lstStyle/>
            <a:p>
              <a:endParaRPr lang="zh-CN" altLang="en-US"/>
            </a:p>
          </p:txBody>
        </p:sp>
      </p:grpSp>
      <p:grpSp>
        <p:nvGrpSpPr>
          <p:cNvPr id="78" name="组合 77"/>
          <p:cNvGrpSpPr/>
          <p:nvPr/>
        </p:nvGrpSpPr>
        <p:grpSpPr>
          <a:xfrm>
            <a:off x="2920180" y="780784"/>
            <a:ext cx="3288891" cy="1450470"/>
            <a:chOff x="3008671" y="1043912"/>
            <a:chExt cx="3288891" cy="1450470"/>
          </a:xfrm>
        </p:grpSpPr>
        <p:sp>
          <p:nvSpPr>
            <p:cNvPr id="77" name="矩形 76"/>
            <p:cNvSpPr/>
            <p:nvPr/>
          </p:nvSpPr>
          <p:spPr>
            <a:xfrm>
              <a:off x="3008671" y="1533832"/>
              <a:ext cx="3288891" cy="9605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a:prstTxWarp prst="textArchDown">
                <a:avLst>
                  <a:gd name="adj" fmla="val 29061"/>
                </a:avLst>
              </a:prstTxWarp>
              <a:spAutoFit/>
            </a:bodyPr>
            <a:lstStyle/>
            <a:p>
              <a:r>
                <a:rPr kumimoji="1" lang="zh-CN" altLang="en-US" sz="2800" b="1" dirty="0" smtClean="0">
                  <a:solidFill>
                    <a:srgbClr val="157E9F"/>
                  </a:solidFill>
                  <a:latin typeface="方正清刻本悦宋简体" panose="02000000000000000000" pitchFamily="2" charset="-122"/>
                  <a:ea typeface="方正清刻本悦宋简体" panose="02000000000000000000" pitchFamily="2" charset="-122"/>
                </a:rPr>
                <a:t> </a:t>
              </a:r>
              <a:r>
                <a:rPr kumimoji="1" lang="zh-CN" altLang="en-US" sz="2800" b="1" dirty="0" smtClean="0">
                  <a:solidFill>
                    <a:schemeClr val="tx1"/>
                  </a:solidFill>
                  <a:latin typeface="方正清刻本悦宋简体" panose="02000000000000000000" pitchFamily="2" charset="-122"/>
                  <a:ea typeface="方正清刻本悦宋简体" panose="02000000000000000000" pitchFamily="2" charset="-122"/>
                </a:rPr>
                <a:t>博士研究生毕业答辩 </a:t>
              </a:r>
              <a:endParaRPr kumimoji="1" lang="zh-CN" altLang="en-US" sz="2800" b="1" dirty="0">
                <a:solidFill>
                  <a:schemeClr val="tx1"/>
                </a:solidFill>
                <a:latin typeface="方正清刻本悦宋简体" panose="02000000000000000000" pitchFamily="2" charset="-122"/>
                <a:ea typeface="方正清刻本悦宋简体" panose="02000000000000000000" pitchFamily="2" charset="-122"/>
              </a:endParaRPr>
            </a:p>
          </p:txBody>
        </p:sp>
        <p:pic>
          <p:nvPicPr>
            <p:cNvPr id="75" name="图片 74" descr="校徽修改版.png"/>
            <p:cNvPicPr>
              <a:picLocks noChangeAspect="1"/>
            </p:cNvPicPr>
            <p:nvPr/>
          </p:nvPicPr>
          <p:blipFill>
            <a:blip r:embed="rId3"/>
            <a:stretch>
              <a:fillRect/>
            </a:stretch>
          </p:blipFill>
          <p:spPr>
            <a:xfrm>
              <a:off x="3878827" y="1043912"/>
              <a:ext cx="1371601" cy="1289305"/>
            </a:xfrm>
            <a:prstGeom prst="rect">
              <a:avLst/>
            </a:prstGeom>
          </p:spPr>
        </p:pic>
      </p:grpSp>
      <p:grpSp>
        <p:nvGrpSpPr>
          <p:cNvPr id="81" name="组合 80"/>
          <p:cNvGrpSpPr/>
          <p:nvPr/>
        </p:nvGrpSpPr>
        <p:grpSpPr>
          <a:xfrm>
            <a:off x="1214652" y="2920180"/>
            <a:ext cx="6878470" cy="2384476"/>
            <a:chOff x="1185155" y="2595716"/>
            <a:chExt cx="6878470" cy="2384476"/>
          </a:xfrm>
        </p:grpSpPr>
        <p:sp>
          <p:nvSpPr>
            <p:cNvPr id="15" name="矩形 14"/>
            <p:cNvSpPr/>
            <p:nvPr/>
          </p:nvSpPr>
          <p:spPr>
            <a:xfrm>
              <a:off x="1847235" y="2733423"/>
              <a:ext cx="5875196" cy="2246769"/>
            </a:xfrm>
            <a:prstGeom prst="rect">
              <a:avLst/>
            </a:prstGeom>
          </p:spPr>
          <p:txBody>
            <a:bodyPr wrap="square">
              <a:spAutoFit/>
            </a:bodyPr>
            <a:lstStyle/>
            <a:p>
              <a:pPr algn="ctr"/>
              <a:r>
                <a:rPr lang="zh-CN" altLang="en-US" sz="2800" dirty="0" smtClean="0"/>
                <a:t>经表面靶向修饰的纳米二氧化锆载药系统对肝癌细胞</a:t>
              </a:r>
              <a:br>
                <a:rPr lang="zh-CN" altLang="en-US" sz="2800" dirty="0" smtClean="0"/>
              </a:br>
              <a:r>
                <a:rPr lang="zh-CN" altLang="en-US" sz="2800" dirty="0" smtClean="0"/>
                <a:t>线粒体程序化靶向作用的实验研究</a:t>
              </a:r>
              <a:br>
                <a:rPr lang="zh-CN" altLang="en-US" sz="2800" dirty="0" smtClean="0"/>
              </a:br>
              <a:r>
                <a:rPr lang="zh-CN" altLang="en-US" sz="2800" dirty="0" smtClean="0"/>
                <a:t/>
              </a:r>
              <a:br>
                <a:rPr lang="zh-CN" altLang="en-US" sz="2800" dirty="0" smtClean="0"/>
              </a:br>
              <a:endParaRPr lang="zh-CN" altLang="en-US" sz="2800" b="1" dirty="0">
                <a:latin typeface="微软雅黑" pitchFamily="34" charset="-122"/>
                <a:ea typeface="微软雅黑" pitchFamily="34" charset="-122"/>
              </a:endParaRPr>
            </a:p>
          </p:txBody>
        </p:sp>
        <p:sp>
          <p:nvSpPr>
            <p:cNvPr id="79" name="矩形 78"/>
            <p:cNvSpPr/>
            <p:nvPr/>
          </p:nvSpPr>
          <p:spPr>
            <a:xfrm>
              <a:off x="1696052" y="2595716"/>
              <a:ext cx="5751871" cy="45719"/>
            </a:xfrm>
            <a:prstGeom prst="rect">
              <a:avLst/>
            </a:prstGeom>
            <a:solidFill>
              <a:srgbClr val="002060"/>
            </a:solidFill>
            <a:ln>
              <a:solidFill>
                <a:srgbClr val="1BA0C9"/>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80" name="矩形 79"/>
            <p:cNvSpPr/>
            <p:nvPr/>
          </p:nvSpPr>
          <p:spPr>
            <a:xfrm>
              <a:off x="1185155" y="4070556"/>
              <a:ext cx="6878470" cy="45719"/>
            </a:xfrm>
            <a:prstGeom prst="rect">
              <a:avLst/>
            </a:prstGeom>
            <a:solidFill>
              <a:srgbClr val="002060"/>
            </a:solidFill>
            <a:ln>
              <a:solidFill>
                <a:srgbClr val="1BA0C9"/>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示意图修改.tif"/>
          <p:cNvPicPr>
            <a:picLocks noChangeAspect="1"/>
          </p:cNvPicPr>
          <p:nvPr/>
        </p:nvPicPr>
        <p:blipFill>
          <a:blip r:embed="rId2"/>
          <a:stretch>
            <a:fillRect/>
          </a:stretch>
        </p:blipFill>
        <p:spPr>
          <a:xfrm>
            <a:off x="1000540" y="1228299"/>
            <a:ext cx="6778684" cy="5219345"/>
          </a:xfrm>
          <a:prstGeom prst="rect">
            <a:avLst/>
          </a:prstGeom>
        </p:spPr>
      </p:pic>
      <p:sp>
        <p:nvSpPr>
          <p:cNvPr id="6" name="文本框 199"/>
          <p:cNvSpPr txBox="1"/>
          <p:nvPr/>
        </p:nvSpPr>
        <p:spPr>
          <a:xfrm>
            <a:off x="3320797" y="222510"/>
            <a:ext cx="2197029" cy="646331"/>
          </a:xfrm>
          <a:prstGeom prst="rect">
            <a:avLst/>
          </a:prstGeom>
          <a:noFill/>
        </p:spPr>
        <p:txBody>
          <a:bodyPr wrap="square" rtlCol="0">
            <a:spAutoFit/>
          </a:bodyPr>
          <a:lstStyle/>
          <a:p>
            <a:r>
              <a:rPr lang="zh-CN" altLang="en-US" sz="3600" b="1" dirty="0" smtClean="0">
                <a:solidFill>
                  <a:srgbClr val="157E9F"/>
                </a:solidFill>
                <a:latin typeface="方正清刻本悦宋简体" panose="02000000000000000000" pitchFamily="2" charset="-122"/>
                <a:ea typeface="方正清刻本悦宋简体" panose="02000000000000000000" pitchFamily="2" charset="-122"/>
              </a:rPr>
              <a:t>总示意图</a:t>
            </a:r>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2" name="组合 200"/>
          <p:cNvGrpSpPr/>
          <p:nvPr/>
        </p:nvGrpSpPr>
        <p:grpSpPr>
          <a:xfrm>
            <a:off x="7219666" y="4967785"/>
            <a:ext cx="1331215" cy="1638666"/>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5"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6"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7"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8"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9"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0"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graphicFrame>
        <p:nvGraphicFramePr>
          <p:cNvPr id="1766" name="图示 1765"/>
          <p:cNvGraphicFramePr/>
          <p:nvPr/>
        </p:nvGraphicFramePr>
        <p:xfrm>
          <a:off x="573206" y="1323838"/>
          <a:ext cx="7997587" cy="5186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70" name="文本框 199"/>
          <p:cNvSpPr txBox="1"/>
          <p:nvPr/>
        </p:nvSpPr>
        <p:spPr>
          <a:xfrm>
            <a:off x="3320797" y="222510"/>
            <a:ext cx="2197029" cy="646331"/>
          </a:xfrm>
          <a:prstGeom prst="rect">
            <a:avLst/>
          </a:prstGeom>
          <a:noFill/>
        </p:spPr>
        <p:txBody>
          <a:bodyPr wrap="square" rtlCol="0">
            <a:spAutoFit/>
          </a:bodyPr>
          <a:lstStyle/>
          <a:p>
            <a:r>
              <a:rPr lang="zh-CN" altLang="en-US" sz="3600" b="1" dirty="0" smtClean="0">
                <a:solidFill>
                  <a:srgbClr val="157E9F"/>
                </a:solidFill>
                <a:latin typeface="方正清刻本悦宋简体" panose="02000000000000000000" pitchFamily="2" charset="-122"/>
                <a:ea typeface="方正清刻本悦宋简体" panose="02000000000000000000" pitchFamily="2" charset="-122"/>
              </a:rPr>
              <a:t>研究内容</a:t>
            </a:r>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208" y="157326"/>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395536" y="286602"/>
            <a:ext cx="8424936" cy="1514170"/>
          </a:xfrm>
        </p:spPr>
        <p:txBody>
          <a:bodyPr>
            <a:normAutofit fontScale="90000"/>
          </a:bodyPr>
          <a:lstStyle/>
          <a:p>
            <a:pPr>
              <a:lnSpc>
                <a:spcPct val="150000"/>
              </a:lnSpc>
            </a:pPr>
            <a:r>
              <a:rPr lang="zh-CN" altLang="en-US" sz="3100" b="1" dirty="0" smtClean="0"/>
              <a:t>第一部分：线粒体靶向纳米二氧化锆药物体系的构建</a:t>
            </a:r>
            <a:r>
              <a:rPr lang="en-US" altLang="zh-CN" sz="3100" dirty="0" smtClean="0"/>
              <a:t/>
            </a:r>
            <a:br>
              <a:rPr lang="en-US" altLang="zh-CN" sz="3100" dirty="0" smtClean="0"/>
            </a:br>
            <a:r>
              <a:rPr lang="zh-CN" altLang="en-US" sz="3100" b="1" dirty="0" smtClean="0">
                <a:solidFill>
                  <a:srgbClr val="157E9F"/>
                </a:solidFill>
              </a:rPr>
              <a:t>材料方法</a:t>
            </a:r>
            <a:r>
              <a:rPr lang="en-US" altLang="zh-CN" sz="3100" b="1" dirty="0" smtClean="0">
                <a:solidFill>
                  <a:srgbClr val="157E9F"/>
                </a:solidFill>
              </a:rPr>
              <a:t>             </a:t>
            </a:r>
            <a:r>
              <a:rPr lang="en-US" altLang="zh-CN" sz="3300" dirty="0" smtClean="0">
                <a:latin typeface="+mj-ea"/>
              </a:rPr>
              <a:t/>
            </a:r>
            <a:br>
              <a:rPr lang="en-US" altLang="zh-CN" sz="3300" dirty="0" smtClean="0">
                <a:latin typeface="+mj-ea"/>
              </a:rPr>
            </a:br>
            <a:endParaRPr lang="zh-CN" altLang="en-US" sz="3300" dirty="0">
              <a:latin typeface="+mj-ea"/>
            </a:endParaRPr>
          </a:p>
        </p:txBody>
      </p:sp>
      <p:pic>
        <p:nvPicPr>
          <p:cNvPr id="5" name="内容占位符 3" descr="zro2.png">
            <a:hlinkClick r:id="rId2" action="ppaction://hlinksldjump"/>
          </p:cNvPr>
          <p:cNvPicPr>
            <a:picLocks noGrp="1" noChangeAspect="1"/>
          </p:cNvPicPr>
          <p:nvPr>
            <p:ph sz="quarter" idx="1"/>
          </p:nvPr>
        </p:nvPicPr>
        <p:blipFill>
          <a:blip r:embed="rId3" cstate="print"/>
          <a:stretch>
            <a:fillRect/>
          </a:stretch>
        </p:blipFill>
        <p:spPr>
          <a:xfrm>
            <a:off x="1621501" y="2579696"/>
            <a:ext cx="1241868" cy="1192373"/>
          </a:xfrm>
        </p:spPr>
      </p:pic>
      <p:pic>
        <p:nvPicPr>
          <p:cNvPr id="6" name="图片 5" descr="2-zro2-nh2.png">
            <a:hlinkClick r:id="rId4" action="ppaction://hlinksldjump"/>
          </p:cNvPr>
          <p:cNvPicPr>
            <a:picLocks noChangeAspect="1"/>
          </p:cNvPicPr>
          <p:nvPr/>
        </p:nvPicPr>
        <p:blipFill>
          <a:blip r:embed="rId5" cstate="print"/>
          <a:stretch>
            <a:fillRect/>
          </a:stretch>
        </p:blipFill>
        <p:spPr>
          <a:xfrm>
            <a:off x="3485289" y="2585392"/>
            <a:ext cx="1192731" cy="1143592"/>
          </a:xfrm>
          <a:prstGeom prst="rect">
            <a:avLst/>
          </a:prstGeom>
        </p:spPr>
      </p:pic>
      <p:pic>
        <p:nvPicPr>
          <p:cNvPr id="7" name="图片 6" descr="2-dox-IL@zro2.png">
            <a:hlinkClick r:id="rId6" action="ppaction://hlinksldjump"/>
          </p:cNvPr>
          <p:cNvPicPr>
            <a:picLocks noChangeAspect="1"/>
          </p:cNvPicPr>
          <p:nvPr/>
        </p:nvPicPr>
        <p:blipFill>
          <a:blip r:embed="rId7" cstate="print"/>
          <a:stretch>
            <a:fillRect/>
          </a:stretch>
        </p:blipFill>
        <p:spPr>
          <a:xfrm>
            <a:off x="5332234" y="2567702"/>
            <a:ext cx="1214446" cy="1204465"/>
          </a:xfrm>
          <a:prstGeom prst="rect">
            <a:avLst/>
          </a:prstGeom>
        </p:spPr>
      </p:pic>
      <p:pic>
        <p:nvPicPr>
          <p:cNvPr id="8" name="图片 7" descr="dox-il@zro2-irgd-tpp2.png">
            <a:hlinkClick r:id="rId8" action="ppaction://hlinksldjump"/>
          </p:cNvPr>
          <p:cNvPicPr>
            <a:picLocks noChangeAspect="1"/>
          </p:cNvPicPr>
          <p:nvPr/>
        </p:nvPicPr>
        <p:blipFill>
          <a:blip r:embed="rId9" cstate="print"/>
          <a:stretch>
            <a:fillRect/>
          </a:stretch>
        </p:blipFill>
        <p:spPr>
          <a:xfrm>
            <a:off x="7200072" y="2239868"/>
            <a:ext cx="1857388" cy="1738292"/>
          </a:xfrm>
          <a:prstGeom prst="rect">
            <a:avLst/>
          </a:prstGeom>
        </p:spPr>
      </p:pic>
      <p:sp>
        <p:nvSpPr>
          <p:cNvPr id="9" name="TextBox 8"/>
          <p:cNvSpPr txBox="1"/>
          <p:nvPr/>
        </p:nvSpPr>
        <p:spPr>
          <a:xfrm>
            <a:off x="1782925" y="1925604"/>
            <a:ext cx="1107996" cy="646331"/>
          </a:xfrm>
          <a:prstGeom prst="rect">
            <a:avLst/>
          </a:prstGeom>
          <a:noFill/>
        </p:spPr>
        <p:txBody>
          <a:bodyPr wrap="none" rtlCol="0">
            <a:spAutoFit/>
          </a:bodyPr>
          <a:lstStyle/>
          <a:p>
            <a:r>
              <a:rPr lang="zh-CN" altLang="en-US" b="1" dirty="0" smtClean="0"/>
              <a:t>二氧化锆</a:t>
            </a:r>
            <a:endParaRPr lang="en-US" altLang="zh-CN" b="1" dirty="0" smtClean="0"/>
          </a:p>
          <a:p>
            <a:r>
              <a:rPr lang="zh-CN" altLang="en-US" b="1" dirty="0" smtClean="0"/>
              <a:t>（</a:t>
            </a:r>
            <a:r>
              <a:rPr lang="en-US" altLang="zh-CN" b="1" dirty="0" smtClean="0"/>
              <a:t>ZrO</a:t>
            </a:r>
            <a:r>
              <a:rPr lang="en-US" altLang="zh-CN" sz="1400" b="1" dirty="0" smtClean="0"/>
              <a:t>2</a:t>
            </a:r>
            <a:r>
              <a:rPr lang="zh-CN" altLang="en-US" b="1" dirty="0" smtClean="0"/>
              <a:t>）</a:t>
            </a:r>
            <a:endParaRPr lang="zh-CN" altLang="en-US" b="1" dirty="0"/>
          </a:p>
        </p:txBody>
      </p:sp>
      <p:sp>
        <p:nvSpPr>
          <p:cNvPr id="10" name="TextBox 9"/>
          <p:cNvSpPr txBox="1"/>
          <p:nvPr/>
        </p:nvSpPr>
        <p:spPr>
          <a:xfrm>
            <a:off x="3362455" y="1898307"/>
            <a:ext cx="1338828" cy="369332"/>
          </a:xfrm>
          <a:prstGeom prst="rect">
            <a:avLst/>
          </a:prstGeom>
          <a:noFill/>
        </p:spPr>
        <p:txBody>
          <a:bodyPr wrap="none" rtlCol="0">
            <a:spAutoFit/>
          </a:bodyPr>
          <a:lstStyle/>
          <a:p>
            <a:r>
              <a:rPr lang="zh-CN" altLang="en-US" b="1" dirty="0" smtClean="0"/>
              <a:t>表面氨基化</a:t>
            </a:r>
            <a:endParaRPr lang="zh-CN" altLang="en-US" b="1" dirty="0"/>
          </a:p>
        </p:txBody>
      </p:sp>
      <p:sp>
        <p:nvSpPr>
          <p:cNvPr id="11" name="TextBox 10"/>
          <p:cNvSpPr txBox="1"/>
          <p:nvPr/>
        </p:nvSpPr>
        <p:spPr>
          <a:xfrm>
            <a:off x="5212593" y="1911955"/>
            <a:ext cx="1107996" cy="369332"/>
          </a:xfrm>
          <a:prstGeom prst="rect">
            <a:avLst/>
          </a:prstGeom>
          <a:noFill/>
        </p:spPr>
        <p:txBody>
          <a:bodyPr wrap="none" rtlCol="0">
            <a:spAutoFit/>
          </a:bodyPr>
          <a:lstStyle/>
          <a:p>
            <a:r>
              <a:rPr lang="zh-CN" altLang="en-US" b="1" dirty="0" smtClean="0"/>
              <a:t>药物装载</a:t>
            </a:r>
            <a:endParaRPr lang="zh-CN" altLang="en-US" b="1" dirty="0"/>
          </a:p>
        </p:txBody>
      </p:sp>
      <p:sp>
        <p:nvSpPr>
          <p:cNvPr id="12" name="TextBox 11"/>
          <p:cNvSpPr txBox="1"/>
          <p:nvPr/>
        </p:nvSpPr>
        <p:spPr>
          <a:xfrm>
            <a:off x="7220675" y="1830069"/>
            <a:ext cx="1800493" cy="369332"/>
          </a:xfrm>
          <a:prstGeom prst="rect">
            <a:avLst/>
          </a:prstGeom>
          <a:noFill/>
        </p:spPr>
        <p:txBody>
          <a:bodyPr wrap="none" rtlCol="0">
            <a:spAutoFit/>
          </a:bodyPr>
          <a:lstStyle/>
          <a:p>
            <a:r>
              <a:rPr lang="zh-CN" altLang="en-US" b="1" dirty="0" smtClean="0"/>
              <a:t>双靶向分子连接</a:t>
            </a:r>
            <a:endParaRPr lang="zh-CN" altLang="en-US" b="1" dirty="0"/>
          </a:p>
        </p:txBody>
      </p:sp>
      <p:cxnSp>
        <p:nvCxnSpPr>
          <p:cNvPr id="13" name="直接箭头连接符 12"/>
          <p:cNvCxnSpPr/>
          <p:nvPr/>
        </p:nvCxnSpPr>
        <p:spPr>
          <a:xfrm>
            <a:off x="2855994" y="3156895"/>
            <a:ext cx="571504"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直接箭头连接符 13"/>
          <p:cNvCxnSpPr/>
          <p:nvPr/>
        </p:nvCxnSpPr>
        <p:spPr>
          <a:xfrm>
            <a:off x="4713390" y="3143248"/>
            <a:ext cx="571504"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直接箭头连接符 14"/>
          <p:cNvCxnSpPr/>
          <p:nvPr/>
        </p:nvCxnSpPr>
        <p:spPr>
          <a:xfrm>
            <a:off x="6560322" y="3143248"/>
            <a:ext cx="571504"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2480910" y="3645024"/>
            <a:ext cx="1107996" cy="646331"/>
          </a:xfrm>
          <a:prstGeom prst="rect">
            <a:avLst/>
          </a:prstGeom>
          <a:noFill/>
        </p:spPr>
        <p:txBody>
          <a:bodyPr wrap="none" rtlCol="0">
            <a:spAutoFit/>
          </a:bodyPr>
          <a:lstStyle/>
          <a:p>
            <a:r>
              <a:rPr lang="zh-CN" altLang="en-US" b="1" dirty="0" smtClean="0"/>
              <a:t>氨基硅烷</a:t>
            </a:r>
            <a:endParaRPr lang="en-US" altLang="zh-CN" b="1" dirty="0" smtClean="0"/>
          </a:p>
          <a:p>
            <a:r>
              <a:rPr lang="zh-CN" altLang="en-US" b="1" dirty="0" smtClean="0"/>
              <a:t>脱水缩合</a:t>
            </a:r>
            <a:endParaRPr lang="zh-CN" altLang="en-US" b="1" dirty="0"/>
          </a:p>
        </p:txBody>
      </p:sp>
      <p:sp>
        <p:nvSpPr>
          <p:cNvPr id="17" name="TextBox 16"/>
          <p:cNvSpPr txBox="1"/>
          <p:nvPr/>
        </p:nvSpPr>
        <p:spPr>
          <a:xfrm>
            <a:off x="4403534" y="3675314"/>
            <a:ext cx="1107996" cy="646331"/>
          </a:xfrm>
          <a:prstGeom prst="rect">
            <a:avLst/>
          </a:prstGeom>
          <a:noFill/>
        </p:spPr>
        <p:txBody>
          <a:bodyPr wrap="none" rtlCol="0">
            <a:spAutoFit/>
          </a:bodyPr>
          <a:lstStyle/>
          <a:p>
            <a:r>
              <a:rPr lang="zh-CN" altLang="en-US" b="1" dirty="0" smtClean="0"/>
              <a:t>真空抽干</a:t>
            </a:r>
            <a:endParaRPr lang="en-US" altLang="zh-CN" b="1" dirty="0" smtClean="0"/>
          </a:p>
          <a:p>
            <a:r>
              <a:rPr lang="zh-CN" altLang="en-US" b="1" dirty="0" smtClean="0"/>
              <a:t>负压强制</a:t>
            </a:r>
            <a:endParaRPr lang="zh-CN" altLang="en-US" b="1" dirty="0"/>
          </a:p>
        </p:txBody>
      </p:sp>
      <p:sp>
        <p:nvSpPr>
          <p:cNvPr id="18" name="TextBox 17"/>
          <p:cNvSpPr txBox="1"/>
          <p:nvPr/>
        </p:nvSpPr>
        <p:spPr>
          <a:xfrm>
            <a:off x="6267317" y="3714752"/>
            <a:ext cx="1167307" cy="646331"/>
          </a:xfrm>
          <a:prstGeom prst="rect">
            <a:avLst/>
          </a:prstGeom>
          <a:noFill/>
        </p:spPr>
        <p:txBody>
          <a:bodyPr wrap="none" rtlCol="0">
            <a:spAutoFit/>
          </a:bodyPr>
          <a:lstStyle/>
          <a:p>
            <a:r>
              <a:rPr lang="en-US" altLang="zh-CN" b="1" dirty="0" smtClean="0"/>
              <a:t>EDC.NHS</a:t>
            </a:r>
          </a:p>
          <a:p>
            <a:r>
              <a:rPr lang="en-US" altLang="zh-CN" b="1" dirty="0" smtClean="0"/>
              <a:t> </a:t>
            </a:r>
            <a:r>
              <a:rPr lang="zh-CN" altLang="en-US" b="1" dirty="0" smtClean="0"/>
              <a:t>酰胺反应</a:t>
            </a:r>
            <a:endParaRPr lang="zh-CN" altLang="en-US" b="1" dirty="0"/>
          </a:p>
        </p:txBody>
      </p:sp>
      <p:sp>
        <p:nvSpPr>
          <p:cNvPr id="21" name="TextBox 20"/>
          <p:cNvSpPr txBox="1"/>
          <p:nvPr/>
        </p:nvSpPr>
        <p:spPr>
          <a:xfrm>
            <a:off x="7670037" y="1473959"/>
            <a:ext cx="858889" cy="369332"/>
          </a:xfrm>
          <a:prstGeom prst="rect">
            <a:avLst/>
          </a:prstGeom>
          <a:noFill/>
        </p:spPr>
        <p:txBody>
          <a:bodyPr wrap="none" rtlCol="0">
            <a:spAutoFit/>
          </a:bodyPr>
          <a:lstStyle/>
          <a:p>
            <a:r>
              <a:rPr lang="en-US" altLang="zh-CN" b="1" dirty="0" smtClean="0">
                <a:solidFill>
                  <a:srgbClr val="FF0000"/>
                </a:solidFill>
              </a:rPr>
              <a:t>MZCNs</a:t>
            </a:r>
            <a:endParaRPr lang="zh-CN" altLang="en-US" b="1" dirty="0">
              <a:solidFill>
                <a:srgbClr val="FF0000"/>
              </a:solidFill>
            </a:endParaRPr>
          </a:p>
        </p:txBody>
      </p:sp>
      <p:sp>
        <p:nvSpPr>
          <p:cNvPr id="22" name="TextBox 21"/>
          <p:cNvSpPr txBox="1"/>
          <p:nvPr/>
        </p:nvSpPr>
        <p:spPr>
          <a:xfrm>
            <a:off x="368490" y="1433015"/>
            <a:ext cx="1693092" cy="461665"/>
          </a:xfrm>
          <a:prstGeom prst="rect">
            <a:avLst/>
          </a:prstGeom>
          <a:noFill/>
        </p:spPr>
        <p:txBody>
          <a:bodyPr wrap="none" rtlCol="0">
            <a:spAutoFit/>
          </a:bodyPr>
          <a:lstStyle/>
          <a:p>
            <a:r>
              <a:rPr lang="en-US" altLang="zh-CN" sz="2400" b="1" dirty="0" smtClean="0">
                <a:solidFill>
                  <a:srgbClr val="157E9F"/>
                </a:solidFill>
                <a:latin typeface="微软雅黑" pitchFamily="34" charset="-122"/>
                <a:ea typeface="微软雅黑" pitchFamily="34" charset="-122"/>
              </a:rPr>
              <a:t>1.</a:t>
            </a:r>
            <a:r>
              <a:rPr lang="zh-CN" altLang="en-US" sz="2400" b="1" dirty="0" smtClean="0">
                <a:solidFill>
                  <a:srgbClr val="157E9F"/>
                </a:solidFill>
                <a:latin typeface="微软雅黑" pitchFamily="34" charset="-122"/>
                <a:ea typeface="微软雅黑" pitchFamily="34" charset="-122"/>
              </a:rPr>
              <a:t>合成方法</a:t>
            </a:r>
            <a:endParaRPr lang="zh-CN" altLang="en-US" sz="2400" b="1" dirty="0">
              <a:solidFill>
                <a:srgbClr val="157E9F"/>
              </a:solidFill>
              <a:latin typeface="微软雅黑" pitchFamily="34" charset="-122"/>
              <a:ea typeface="微软雅黑" pitchFamily="34" charset="-122"/>
            </a:endParaRPr>
          </a:p>
        </p:txBody>
      </p:sp>
      <p:sp>
        <p:nvSpPr>
          <p:cNvPr id="23" name="TextBox 22"/>
          <p:cNvSpPr txBox="1"/>
          <p:nvPr/>
        </p:nvSpPr>
        <p:spPr>
          <a:xfrm>
            <a:off x="452651" y="4587922"/>
            <a:ext cx="1693092" cy="461665"/>
          </a:xfrm>
          <a:prstGeom prst="rect">
            <a:avLst/>
          </a:prstGeom>
          <a:noFill/>
        </p:spPr>
        <p:txBody>
          <a:bodyPr wrap="none" rtlCol="0">
            <a:spAutoFit/>
          </a:bodyPr>
          <a:lstStyle/>
          <a:p>
            <a:r>
              <a:rPr lang="en-US" altLang="zh-CN" sz="2400" b="1" dirty="0" smtClean="0">
                <a:solidFill>
                  <a:srgbClr val="157E9F"/>
                </a:solidFill>
                <a:latin typeface="微软雅黑" pitchFamily="34" charset="-122"/>
                <a:ea typeface="微软雅黑" pitchFamily="34" charset="-122"/>
              </a:rPr>
              <a:t>2.</a:t>
            </a:r>
            <a:r>
              <a:rPr lang="zh-CN" altLang="en-US" sz="2400" b="1" dirty="0" smtClean="0">
                <a:solidFill>
                  <a:srgbClr val="157E9F"/>
                </a:solidFill>
                <a:latin typeface="微软雅黑" pitchFamily="34" charset="-122"/>
                <a:ea typeface="微软雅黑" pitchFamily="34" charset="-122"/>
              </a:rPr>
              <a:t>表征方法</a:t>
            </a:r>
            <a:endParaRPr lang="zh-CN" altLang="en-US" sz="2400" b="1" dirty="0">
              <a:solidFill>
                <a:srgbClr val="157E9F"/>
              </a:solidFill>
              <a:latin typeface="微软雅黑" pitchFamily="34" charset="-122"/>
              <a:ea typeface="微软雅黑" pitchFamily="34" charset="-122"/>
            </a:endParaRPr>
          </a:p>
        </p:txBody>
      </p:sp>
      <p:sp>
        <p:nvSpPr>
          <p:cNvPr id="24" name="TextBox 23"/>
          <p:cNvSpPr txBox="1"/>
          <p:nvPr/>
        </p:nvSpPr>
        <p:spPr>
          <a:xfrm>
            <a:off x="655093" y="5036024"/>
            <a:ext cx="8270406" cy="1323439"/>
          </a:xfrm>
          <a:prstGeom prst="rect">
            <a:avLst/>
          </a:prstGeom>
          <a:noFill/>
        </p:spPr>
        <p:txBody>
          <a:bodyPr wrap="none" rtlCol="0">
            <a:spAutoFit/>
          </a:bodyPr>
          <a:lstStyle/>
          <a:p>
            <a:pPr>
              <a:buFont typeface="Arial" pitchFamily="34" charset="0"/>
              <a:buChar char="•"/>
            </a:pPr>
            <a:r>
              <a:rPr lang="zh-CN" altLang="en-US" sz="2000" b="1" dirty="0" smtClean="0">
                <a:latin typeface="微软雅黑" pitchFamily="34" charset="-122"/>
                <a:ea typeface="微软雅黑" pitchFamily="34" charset="-122"/>
              </a:rPr>
              <a:t>证明目标产物的合成：</a:t>
            </a:r>
            <a:endParaRPr lang="en-US" altLang="zh-CN" sz="2000" b="1" dirty="0" smtClean="0">
              <a:latin typeface="微软雅黑" pitchFamily="34" charset="-122"/>
              <a:ea typeface="微软雅黑" pitchFamily="34" charset="-122"/>
            </a:endParaRPr>
          </a:p>
          <a:p>
            <a:r>
              <a:rPr lang="zh-CN" altLang="en-US" sz="2000" b="1" dirty="0" smtClean="0">
                <a:latin typeface="微软雅黑" pitchFamily="34" charset="-122"/>
                <a:ea typeface="微软雅黑" pitchFamily="34" charset="-122"/>
              </a:rPr>
              <a:t>透射电镜，扫描电镜，傅里叶红外光谱，动态光散射仪，</a:t>
            </a:r>
            <a:r>
              <a:rPr lang="en-US" altLang="zh-CN" sz="2000" b="1" dirty="0" smtClean="0">
                <a:latin typeface="微软雅黑" pitchFamily="34" charset="-122"/>
                <a:ea typeface="微软雅黑" pitchFamily="34" charset="-122"/>
              </a:rPr>
              <a:t>ZETA</a:t>
            </a:r>
            <a:r>
              <a:rPr lang="zh-CN" altLang="en-US" sz="2000" b="1" dirty="0" smtClean="0">
                <a:latin typeface="微软雅黑" pitchFamily="34" charset="-122"/>
                <a:ea typeface="微软雅黑" pitchFamily="34" charset="-122"/>
              </a:rPr>
              <a:t>电位仪。</a:t>
            </a:r>
            <a:endParaRPr lang="en-US" altLang="zh-CN" sz="2000" b="1" dirty="0" smtClean="0">
              <a:latin typeface="微软雅黑" pitchFamily="34" charset="-122"/>
              <a:ea typeface="微软雅黑" pitchFamily="34" charset="-122"/>
            </a:endParaRPr>
          </a:p>
          <a:p>
            <a:pPr>
              <a:buFont typeface="Arial" pitchFamily="34" charset="0"/>
              <a:buChar char="•"/>
            </a:pPr>
            <a:r>
              <a:rPr lang="zh-CN" altLang="en-US" sz="2000" b="1" dirty="0" smtClean="0">
                <a:latin typeface="微软雅黑" pitchFamily="34" charset="-122"/>
                <a:ea typeface="微软雅黑" pitchFamily="34" charset="-122"/>
              </a:rPr>
              <a:t>证明目标产物的微波增敏性能：</a:t>
            </a:r>
            <a:endParaRPr lang="en-US" altLang="zh-CN" sz="2000" b="1" dirty="0" smtClean="0">
              <a:latin typeface="微软雅黑" pitchFamily="34" charset="-122"/>
              <a:ea typeface="微软雅黑" pitchFamily="34" charset="-122"/>
            </a:endParaRPr>
          </a:p>
          <a:p>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热红外成像仪。</a:t>
            </a:r>
            <a:endParaRPr lang="zh-CN" altLang="en-US" sz="2000" b="1" dirty="0">
              <a:latin typeface="微软雅黑" pitchFamily="34" charset="-122"/>
              <a:ea typeface="微软雅黑" pitchFamily="34" charset="-122"/>
            </a:endParaRPr>
          </a:p>
        </p:txBody>
      </p:sp>
      <p:sp>
        <p:nvSpPr>
          <p:cNvPr id="28" name="椭圆 27"/>
          <p:cNvSpPr/>
          <p:nvPr/>
        </p:nvSpPr>
        <p:spPr>
          <a:xfrm>
            <a:off x="54592" y="2743200"/>
            <a:ext cx="914400" cy="85980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cxnSp>
        <p:nvCxnSpPr>
          <p:cNvPr id="29" name="直接箭头连接符 28"/>
          <p:cNvCxnSpPr/>
          <p:nvPr/>
        </p:nvCxnSpPr>
        <p:spPr>
          <a:xfrm>
            <a:off x="1056763" y="3186465"/>
            <a:ext cx="571504"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0" name="矩形 29"/>
          <p:cNvSpPr/>
          <p:nvPr/>
        </p:nvSpPr>
        <p:spPr>
          <a:xfrm>
            <a:off x="572532" y="3776596"/>
            <a:ext cx="1338828" cy="369332"/>
          </a:xfrm>
          <a:prstGeom prst="rect">
            <a:avLst/>
          </a:prstGeom>
        </p:spPr>
        <p:txBody>
          <a:bodyPr wrap="none">
            <a:spAutoFit/>
          </a:bodyPr>
          <a:lstStyle/>
          <a:p>
            <a:r>
              <a:rPr lang="zh-CN" altLang="en-US" b="1" dirty="0" smtClean="0"/>
              <a:t>模板腐蚀法</a:t>
            </a:r>
            <a:endParaRPr lang="zh-CN" altLang="en-US" b="1" dirty="0"/>
          </a:p>
        </p:txBody>
      </p:sp>
      <p:sp>
        <p:nvSpPr>
          <p:cNvPr id="31" name="TextBox 30"/>
          <p:cNvSpPr txBox="1"/>
          <p:nvPr/>
        </p:nvSpPr>
        <p:spPr>
          <a:xfrm>
            <a:off x="0" y="1937982"/>
            <a:ext cx="1107996" cy="646331"/>
          </a:xfrm>
          <a:prstGeom prst="rect">
            <a:avLst/>
          </a:prstGeom>
          <a:noFill/>
        </p:spPr>
        <p:txBody>
          <a:bodyPr wrap="none" rtlCol="0">
            <a:spAutoFit/>
          </a:bodyPr>
          <a:lstStyle/>
          <a:p>
            <a:r>
              <a:rPr lang="zh-CN" altLang="en-US" b="1" dirty="0" smtClean="0"/>
              <a:t>二氧化硅</a:t>
            </a:r>
            <a:endParaRPr lang="en-US" altLang="zh-CN" b="1" dirty="0" smtClean="0"/>
          </a:p>
          <a:p>
            <a:r>
              <a:rPr lang="zh-CN" altLang="en-US" b="1" dirty="0" smtClean="0"/>
              <a:t>（</a:t>
            </a:r>
            <a:r>
              <a:rPr lang="en-US" altLang="zh-CN" b="1" dirty="0" smtClean="0"/>
              <a:t>SiO</a:t>
            </a:r>
            <a:r>
              <a:rPr lang="en-US" altLang="zh-CN" sz="1400" b="1" dirty="0" smtClean="0"/>
              <a:t>2</a:t>
            </a:r>
            <a:r>
              <a:rPr lang="zh-CN" altLang="en-US" b="1" dirty="0" smtClean="0"/>
              <a:t>）</a:t>
            </a:r>
            <a:endParaRPr lang="zh-CN" altLang="en-US"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208" y="157326"/>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395536" y="286602"/>
            <a:ext cx="8424936" cy="1514170"/>
          </a:xfrm>
        </p:spPr>
        <p:txBody>
          <a:bodyPr>
            <a:normAutofit fontScale="90000"/>
          </a:bodyPr>
          <a:lstStyle/>
          <a:p>
            <a:pPr>
              <a:lnSpc>
                <a:spcPct val="150000"/>
              </a:lnSpc>
            </a:pPr>
            <a:r>
              <a:rPr lang="zh-CN" altLang="en-US" sz="3100" dirty="0" smtClean="0"/>
              <a:t>第一部分：线粒体靶向纳米二氧化锆药物体系的构建</a:t>
            </a:r>
            <a:r>
              <a:rPr lang="en-US" altLang="zh-CN" sz="3100" dirty="0" smtClean="0"/>
              <a:t/>
            </a:r>
            <a:br>
              <a:rPr lang="en-US" altLang="zh-CN" sz="3100" dirty="0" smtClean="0"/>
            </a:br>
            <a:r>
              <a:rPr lang="zh-CN" altLang="en-US" sz="3100" b="1" dirty="0" smtClean="0">
                <a:solidFill>
                  <a:srgbClr val="157E9F"/>
                </a:solidFill>
              </a:rPr>
              <a:t>研究</a:t>
            </a:r>
            <a:r>
              <a:rPr lang="zh-CN" altLang="en-US" sz="3100" b="1" dirty="0" smtClean="0">
                <a:solidFill>
                  <a:srgbClr val="157E9F"/>
                </a:solidFill>
              </a:rPr>
              <a:t>结果</a:t>
            </a:r>
            <a:r>
              <a:rPr lang="en-US" altLang="zh-CN" sz="3100" b="1" dirty="0" smtClean="0">
                <a:solidFill>
                  <a:srgbClr val="157E9F"/>
                </a:solidFill>
              </a:rPr>
              <a:t>             </a:t>
            </a:r>
            <a:r>
              <a:rPr lang="en-US" altLang="zh-CN" sz="3300" dirty="0" smtClean="0">
                <a:latin typeface="+mj-ea"/>
              </a:rPr>
              <a:t/>
            </a:r>
            <a:br>
              <a:rPr lang="en-US" altLang="zh-CN" sz="3300" dirty="0" smtClean="0">
                <a:latin typeface="+mj-ea"/>
              </a:rPr>
            </a:br>
            <a:endParaRPr lang="zh-CN" altLang="en-US" sz="3300" dirty="0">
              <a:latin typeface="+mj-ea"/>
            </a:endParaRPr>
          </a:p>
        </p:txBody>
      </p:sp>
      <p:pic>
        <p:nvPicPr>
          <p:cNvPr id="1026" name="图片 6" descr="FIG2-ABCD.tif">
            <a:hlinkClick r:id="rId2" action="ppaction://hlinksldjump"/>
          </p:cNvPr>
          <p:cNvPicPr>
            <a:picLocks noChangeAspect="1" noChangeArrowheads="1"/>
          </p:cNvPicPr>
          <p:nvPr/>
        </p:nvPicPr>
        <p:blipFill>
          <a:blip r:embed="rId3"/>
          <a:srcRect/>
          <a:stretch>
            <a:fillRect/>
          </a:stretch>
        </p:blipFill>
        <p:spPr bwMode="auto">
          <a:xfrm>
            <a:off x="780482" y="1269633"/>
            <a:ext cx="6985094" cy="4463159"/>
          </a:xfrm>
          <a:prstGeom prst="rect">
            <a:avLst/>
          </a:prstGeom>
          <a:noFill/>
          <a:ln w="9525">
            <a:noFill/>
            <a:miter lim="800000"/>
            <a:headEnd/>
            <a:tailEnd/>
          </a:ln>
        </p:spPr>
      </p:pic>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29" name="Rectangle 5"/>
          <p:cNvSpPr>
            <a:spLocks noChangeArrowheads="1"/>
          </p:cNvSpPr>
          <p:nvPr/>
        </p:nvSpPr>
        <p:spPr bwMode="auto">
          <a:xfrm>
            <a:off x="600507" y="5456437"/>
            <a:ext cx="7888406" cy="116955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dirty="0" smtClean="0">
                <a:ln>
                  <a:noFill/>
                </a:ln>
                <a:solidFill>
                  <a:schemeClr val="tx1"/>
                </a:solidFill>
                <a:effectLst/>
                <a:latin typeface="Calibri" pitchFamily="34" charset="0"/>
                <a:ea typeface="宋体" pitchFamily="2" charset="-122"/>
                <a:cs typeface="Calibri" pitchFamily="34" charset="0"/>
              </a:rPr>
              <a:t/>
            </a:r>
            <a:br>
              <a:rPr kumimoji="0" lang="zh-CN" altLang="zh-CN" sz="1000" b="0" i="0" u="none" strike="noStrike" cap="none" normalizeH="0" baseline="0" dirty="0" smtClean="0">
                <a:ln>
                  <a:noFill/>
                </a:ln>
                <a:solidFill>
                  <a:schemeClr val="tx1"/>
                </a:solidFill>
                <a:effectLst/>
                <a:latin typeface="Calibri" pitchFamily="34" charset="0"/>
                <a:ea typeface="宋体" pitchFamily="2" charset="-122"/>
                <a:cs typeface="Calibri" pitchFamily="34" charset="0"/>
              </a:rPr>
            </a:br>
            <a:r>
              <a:rPr kumimoji="0" lang="zh-CN"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图</a:t>
            </a:r>
            <a:r>
              <a:rPr kumimoji="0" 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二氧化硅种子的透射电镜，</a:t>
            </a:r>
            <a:r>
              <a:rPr lang="zh-CN" altLang="en-US" sz="2000" dirty="0" smtClean="0">
                <a:latin typeface="微软雅黑" pitchFamily="34" charset="-122"/>
                <a:ea typeface="微软雅黑" pitchFamily="34" charset="-122"/>
                <a:cs typeface="Calibri" pitchFamily="34" charset="0"/>
              </a:rPr>
              <a:t>平均</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直径</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114nm</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b:</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合成的二氧化锆纳（</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ZrO</a:t>
            </a:r>
            <a:r>
              <a:rPr kumimoji="0" lang="en-US" altLang="zh-CN" sz="2000" b="0" i="0" u="none" strike="noStrike" cap="none" normalizeH="0" baseline="-30000" dirty="0" smtClean="0">
                <a:ln>
                  <a:noFill/>
                </a:ln>
                <a:solidFill>
                  <a:schemeClr val="tx1"/>
                </a:solidFill>
                <a:effectLst/>
                <a:latin typeface="微软雅黑" pitchFamily="34" charset="-122"/>
                <a:ea typeface="微软雅黑" pitchFamily="34" charset="-122"/>
                <a:cs typeface="Times New Roman" pitchFamily="18" charset="0"/>
              </a:rPr>
              <a:t>2</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）的透射电镜图片，平均直径</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156nm</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c :ZrO</a:t>
            </a:r>
            <a:r>
              <a:rPr kumimoji="0" lang="en-US" altLang="zh-CN" sz="2000" b="0" i="0" u="none" strike="noStrike" cap="none" normalizeH="0" baseline="-30000" dirty="0" smtClean="0">
                <a:ln>
                  <a:noFill/>
                </a:ln>
                <a:solidFill>
                  <a:schemeClr val="tx1"/>
                </a:solidFill>
                <a:effectLst/>
                <a:latin typeface="微软雅黑" pitchFamily="34" charset="-122"/>
                <a:ea typeface="微软雅黑" pitchFamily="34" charset="-122"/>
                <a:cs typeface="Times New Roman" pitchFamily="18" charset="0"/>
              </a:rPr>
              <a:t>2</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的流体力学粒径约为</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209nm</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d :ZrO</a:t>
            </a:r>
            <a:r>
              <a:rPr kumimoji="0" lang="en-US" altLang="zh-CN" sz="2000" b="0" i="0" u="none" strike="noStrike" cap="none" normalizeH="0" baseline="-30000" dirty="0" smtClean="0">
                <a:ln>
                  <a:noFill/>
                </a:ln>
                <a:solidFill>
                  <a:schemeClr val="tx1"/>
                </a:solidFill>
                <a:effectLst/>
                <a:latin typeface="微软雅黑" pitchFamily="34" charset="-122"/>
                <a:ea typeface="微软雅黑" pitchFamily="34" charset="-122"/>
                <a:cs typeface="Times New Roman" pitchFamily="18" charset="0"/>
              </a:rPr>
              <a:t>2</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的</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ZETA</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电位</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-30</a:t>
            </a:r>
            <a:r>
              <a:rPr lang="en-US" altLang="zh-CN" sz="2000" dirty="0" smtClean="0">
                <a:latin typeface="微软雅黑" pitchFamily="34" charset="-122"/>
                <a:ea typeface="微软雅黑" pitchFamily="34" charset="-122"/>
                <a:cs typeface="Times New Roman" pitchFamily="18" charset="0"/>
              </a:rPr>
              <a:t>.</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8mV.</a:t>
            </a:r>
            <a:endParaRPr kumimoji="0" lang="en-US" altLang="zh-CN" sz="44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208" y="157326"/>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422832" y="272950"/>
            <a:ext cx="8424936" cy="1514170"/>
          </a:xfrm>
        </p:spPr>
        <p:txBody>
          <a:bodyPr>
            <a:normAutofit fontScale="90000"/>
          </a:bodyPr>
          <a:lstStyle/>
          <a:p>
            <a:pPr>
              <a:lnSpc>
                <a:spcPct val="150000"/>
              </a:lnSpc>
            </a:pPr>
            <a:r>
              <a:rPr lang="zh-CN" altLang="en-US" sz="3100" dirty="0" smtClean="0"/>
              <a:t>第一部分：线粒体靶向纳米二氧化锆药物体系的构建</a:t>
            </a:r>
            <a:r>
              <a:rPr lang="en-US" altLang="zh-CN" sz="3100" dirty="0" smtClean="0"/>
              <a:t/>
            </a:r>
            <a:br>
              <a:rPr lang="en-US" altLang="zh-CN" sz="3100" dirty="0" smtClean="0"/>
            </a:br>
            <a:r>
              <a:rPr lang="zh-CN" altLang="en-US" sz="3100" b="1" dirty="0" smtClean="0">
                <a:solidFill>
                  <a:srgbClr val="157E9F"/>
                </a:solidFill>
              </a:rPr>
              <a:t>研究</a:t>
            </a:r>
            <a:r>
              <a:rPr lang="zh-CN" altLang="en-US" sz="3100" b="1" dirty="0" smtClean="0">
                <a:solidFill>
                  <a:srgbClr val="157E9F"/>
                </a:solidFill>
              </a:rPr>
              <a:t>结果</a:t>
            </a:r>
            <a:r>
              <a:rPr lang="en-US" altLang="zh-CN" sz="3100" b="1" dirty="0" smtClean="0">
                <a:solidFill>
                  <a:srgbClr val="157E9F"/>
                </a:solidFill>
              </a:rPr>
              <a:t>             </a:t>
            </a:r>
            <a:r>
              <a:rPr lang="en-US" altLang="zh-CN" sz="3300" dirty="0" smtClean="0">
                <a:latin typeface="+mj-ea"/>
              </a:rPr>
              <a:t/>
            </a:r>
            <a:br>
              <a:rPr lang="en-US" altLang="zh-CN" sz="3300" dirty="0" smtClean="0">
                <a:latin typeface="+mj-ea"/>
              </a:rPr>
            </a:br>
            <a:endParaRPr lang="zh-CN" altLang="en-US" sz="3300" dirty="0">
              <a:latin typeface="+mj-ea"/>
            </a:endParaRPr>
          </a:p>
        </p:txBody>
      </p:sp>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93186" name="Picture 2" descr="图片4">
            <a:hlinkClick r:id="rId2" action="ppaction://hlinksldjump"/>
          </p:cNvPr>
          <p:cNvPicPr>
            <a:picLocks noChangeAspect="1" noChangeArrowheads="1"/>
          </p:cNvPicPr>
          <p:nvPr/>
        </p:nvPicPr>
        <p:blipFill>
          <a:blip r:embed="rId3"/>
          <a:srcRect/>
          <a:stretch>
            <a:fillRect/>
          </a:stretch>
        </p:blipFill>
        <p:spPr bwMode="auto">
          <a:xfrm>
            <a:off x="327547" y="1772788"/>
            <a:ext cx="8669956" cy="2021290"/>
          </a:xfrm>
          <a:prstGeom prst="rect">
            <a:avLst/>
          </a:prstGeom>
          <a:noFill/>
          <a:ln w="9525">
            <a:noFill/>
            <a:miter lim="800000"/>
            <a:headEnd/>
            <a:tailEnd/>
          </a:ln>
        </p:spPr>
      </p:pic>
      <p:sp>
        <p:nvSpPr>
          <p:cNvPr id="9" name="TextBox 8"/>
          <p:cNvSpPr txBox="1"/>
          <p:nvPr/>
        </p:nvSpPr>
        <p:spPr>
          <a:xfrm>
            <a:off x="709683" y="4148919"/>
            <a:ext cx="7342496" cy="1015663"/>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氨基硅烷</a:t>
            </a:r>
            <a:r>
              <a:rPr lang="zh-CN" altLang="en-US" sz="2000" dirty="0" smtClean="0">
                <a:latin typeface="微软雅黑" pitchFamily="34" charset="-122"/>
                <a:ea typeface="微软雅黑" pitchFamily="34" charset="-122"/>
              </a:rPr>
              <a:t>（</a:t>
            </a:r>
            <a:r>
              <a:rPr lang="en-US" sz="2000" dirty="0" smtClean="0">
                <a:latin typeface="微软雅黑" pitchFamily="34" charset="-122"/>
                <a:ea typeface="微软雅黑" pitchFamily="34" charset="-122"/>
              </a:rPr>
              <a:t>APS</a:t>
            </a:r>
            <a:r>
              <a:rPr lang="zh-CN" altLang="en-US" sz="2000" dirty="0" smtClean="0">
                <a:latin typeface="微软雅黑" pitchFamily="34" charset="-122"/>
                <a:ea typeface="微软雅黑" pitchFamily="34" charset="-122"/>
              </a:rPr>
              <a:t>）水解提供的羟基与</a:t>
            </a:r>
            <a:r>
              <a:rPr lang="en-US" sz="2000" dirty="0" smtClean="0">
                <a:latin typeface="微软雅黑" pitchFamily="34" charset="-122"/>
                <a:ea typeface="微软雅黑" pitchFamily="34" charset="-122"/>
              </a:rPr>
              <a:t>ZrO</a:t>
            </a:r>
            <a:r>
              <a:rPr lang="en-US" sz="2000" baseline="-25000" dirty="0" smtClean="0">
                <a:latin typeface="微软雅黑" pitchFamily="34" charset="-122"/>
                <a:ea typeface="微软雅黑" pitchFamily="34" charset="-122"/>
              </a:rPr>
              <a:t>2</a:t>
            </a:r>
            <a:r>
              <a:rPr lang="zh-CN" altLang="en-US" sz="2000" dirty="0" smtClean="0">
                <a:latin typeface="微软雅黑" pitchFamily="34" charset="-122"/>
                <a:ea typeface="微软雅黑" pitchFamily="34" charset="-122"/>
              </a:rPr>
              <a:t>表面上的羟基之间发生脱水反应</a:t>
            </a:r>
            <a:r>
              <a:rPr lang="zh-CN" altLang="en-US" sz="2000" dirty="0" smtClean="0">
                <a:latin typeface="微软雅黑" pitchFamily="34" charset="-122"/>
                <a:ea typeface="微软雅黑" pitchFamily="34" charset="-122"/>
              </a:rPr>
              <a:t>，在</a:t>
            </a:r>
            <a:r>
              <a:rPr lang="en-US" sz="2000" dirty="0" smtClean="0">
                <a:latin typeface="微软雅黑" pitchFamily="34" charset="-122"/>
                <a:ea typeface="微软雅黑" pitchFamily="34" charset="-122"/>
              </a:rPr>
              <a:t>ZrO</a:t>
            </a:r>
            <a:r>
              <a:rPr lang="en-US" sz="2000" baseline="-25000" dirty="0" smtClean="0">
                <a:latin typeface="微软雅黑" pitchFamily="34" charset="-122"/>
                <a:ea typeface="微软雅黑" pitchFamily="34" charset="-122"/>
              </a:rPr>
              <a:t>2</a:t>
            </a:r>
            <a:r>
              <a:rPr lang="zh-CN" altLang="en-US" sz="2000" dirty="0" smtClean="0">
                <a:latin typeface="微软雅黑" pitchFamily="34" charset="-122"/>
                <a:ea typeface="微软雅黑" pitchFamily="34" charset="-122"/>
              </a:rPr>
              <a:t>表面形成一层硅氧键壳层，并将</a:t>
            </a:r>
            <a:r>
              <a:rPr lang="en-US" sz="2000" dirty="0" smtClean="0">
                <a:latin typeface="微软雅黑" pitchFamily="34" charset="-122"/>
                <a:ea typeface="微软雅黑" pitchFamily="34" charset="-122"/>
              </a:rPr>
              <a:t>APS</a:t>
            </a:r>
            <a:r>
              <a:rPr lang="zh-CN" altLang="en-US" sz="2000" dirty="0" smtClean="0">
                <a:latin typeface="微软雅黑" pitchFamily="34" charset="-122"/>
                <a:ea typeface="微软雅黑" pitchFamily="34" charset="-122"/>
              </a:rPr>
              <a:t>带有的氨基</a:t>
            </a:r>
            <a:r>
              <a:rPr lang="zh-CN" altLang="en-US" sz="2000" dirty="0" smtClean="0">
                <a:latin typeface="微软雅黑" pitchFamily="34" charset="-122"/>
                <a:ea typeface="微软雅黑" pitchFamily="34" charset="-122"/>
              </a:rPr>
              <a:t>（</a:t>
            </a:r>
            <a:r>
              <a:rPr lang="en-US" sz="2000" dirty="0" smtClean="0">
                <a:latin typeface="微软雅黑" pitchFamily="34" charset="-122"/>
                <a:ea typeface="微软雅黑" pitchFamily="34" charset="-122"/>
              </a:rPr>
              <a:t>NH</a:t>
            </a:r>
            <a:r>
              <a:rPr lang="en-US" sz="2000" baseline="-25000" dirty="0" smtClean="0">
                <a:latin typeface="微软雅黑" pitchFamily="34" charset="-122"/>
                <a:ea typeface="微软雅黑" pitchFamily="34" charset="-122"/>
              </a:rPr>
              <a:t>2</a:t>
            </a:r>
            <a:r>
              <a:rPr lang="zh-CN" altLang="en-US" sz="2000" dirty="0" smtClean="0">
                <a:latin typeface="微软雅黑" pitchFamily="34" charset="-122"/>
                <a:ea typeface="微软雅黑" pitchFamily="34" charset="-122"/>
              </a:rPr>
              <a:t>）末端覆盖在</a:t>
            </a:r>
            <a:r>
              <a:rPr lang="en-US" sz="2000" dirty="0" smtClean="0">
                <a:latin typeface="微软雅黑" pitchFamily="34" charset="-122"/>
                <a:ea typeface="微软雅黑" pitchFamily="34" charset="-122"/>
              </a:rPr>
              <a:t>ZrO</a:t>
            </a:r>
            <a:r>
              <a:rPr lang="en-US" sz="2000" baseline="-25000" dirty="0" smtClean="0">
                <a:latin typeface="微软雅黑" pitchFamily="34" charset="-122"/>
                <a:ea typeface="微软雅黑" pitchFamily="34" charset="-122"/>
              </a:rPr>
              <a:t>2</a:t>
            </a:r>
            <a:r>
              <a:rPr lang="zh-CN" altLang="en-US" sz="2000" dirty="0" smtClean="0">
                <a:latin typeface="微软雅黑" pitchFamily="34" charset="-122"/>
                <a:ea typeface="微软雅黑" pitchFamily="34" charset="-122"/>
              </a:rPr>
              <a:t>的表面上。</a:t>
            </a:r>
            <a:endParaRPr lang="zh-CN" altLang="en-US" sz="20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35208" y="157326"/>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395536" y="286602"/>
            <a:ext cx="8424936" cy="1514170"/>
          </a:xfrm>
        </p:spPr>
        <p:txBody>
          <a:bodyPr>
            <a:normAutofit fontScale="90000"/>
          </a:bodyPr>
          <a:lstStyle/>
          <a:p>
            <a:pPr>
              <a:lnSpc>
                <a:spcPct val="150000"/>
              </a:lnSpc>
            </a:pPr>
            <a:r>
              <a:rPr lang="zh-CN" altLang="en-US" sz="3100" dirty="0" smtClean="0"/>
              <a:t>第一部分：线粒体靶向纳米二氧化锆药物体系的构建</a:t>
            </a:r>
            <a:r>
              <a:rPr lang="en-US" altLang="zh-CN" sz="3100" dirty="0" smtClean="0"/>
              <a:t/>
            </a:r>
            <a:br>
              <a:rPr lang="en-US" altLang="zh-CN" sz="3100" dirty="0" smtClean="0"/>
            </a:br>
            <a:r>
              <a:rPr lang="zh-CN" altLang="en-US" sz="3100" b="1" dirty="0" smtClean="0">
                <a:solidFill>
                  <a:srgbClr val="157E9F"/>
                </a:solidFill>
              </a:rPr>
              <a:t>研究</a:t>
            </a:r>
            <a:r>
              <a:rPr lang="zh-CN" altLang="en-US" sz="3100" b="1" dirty="0" smtClean="0">
                <a:solidFill>
                  <a:srgbClr val="157E9F"/>
                </a:solidFill>
              </a:rPr>
              <a:t>结果</a:t>
            </a:r>
            <a:r>
              <a:rPr lang="en-US" altLang="zh-CN" sz="3100" b="1" dirty="0" smtClean="0">
                <a:solidFill>
                  <a:srgbClr val="157E9F"/>
                </a:solidFill>
              </a:rPr>
              <a:t>             </a:t>
            </a:r>
            <a:r>
              <a:rPr lang="en-US" altLang="zh-CN" sz="3300" dirty="0" smtClean="0">
                <a:latin typeface="+mj-ea"/>
              </a:rPr>
              <a:t/>
            </a:r>
            <a:br>
              <a:rPr lang="en-US" altLang="zh-CN" sz="3300" dirty="0" smtClean="0">
                <a:latin typeface="+mj-ea"/>
              </a:rPr>
            </a:br>
            <a:endParaRPr lang="zh-CN" altLang="en-US" sz="3300" dirty="0">
              <a:latin typeface="+mj-ea"/>
            </a:endParaRPr>
          </a:p>
        </p:txBody>
      </p:sp>
      <p:pic>
        <p:nvPicPr>
          <p:cNvPr id="92163" name="Picture 3" descr="释放曲线">
            <a:hlinkClick r:id="rId2" action="ppaction://hlinksldjump"/>
          </p:cNvPr>
          <p:cNvPicPr>
            <a:picLocks noChangeAspect="1" noChangeArrowheads="1"/>
          </p:cNvPicPr>
          <p:nvPr/>
        </p:nvPicPr>
        <p:blipFill>
          <a:blip r:embed="rId3"/>
          <a:srcRect/>
          <a:stretch>
            <a:fillRect/>
          </a:stretch>
        </p:blipFill>
        <p:spPr bwMode="auto">
          <a:xfrm>
            <a:off x="3325435" y="1419367"/>
            <a:ext cx="5350802" cy="3220871"/>
          </a:xfrm>
          <a:prstGeom prst="rect">
            <a:avLst/>
          </a:prstGeom>
          <a:noFill/>
          <a:ln w="9525">
            <a:noFill/>
            <a:miter lim="800000"/>
            <a:headEnd/>
            <a:tailEnd/>
          </a:ln>
        </p:spPr>
      </p:pic>
      <p:sp>
        <p:nvSpPr>
          <p:cNvPr id="7" name="TextBox 6"/>
          <p:cNvSpPr txBox="1"/>
          <p:nvPr/>
        </p:nvSpPr>
        <p:spPr>
          <a:xfrm>
            <a:off x="218365" y="1596789"/>
            <a:ext cx="3016155" cy="3170099"/>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在实验中装载了两种药物</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微波增敏剂：离子液（</a:t>
            </a:r>
            <a:r>
              <a:rPr lang="en-US" altLang="zh-CN" sz="2000" dirty="0" smtClean="0">
                <a:latin typeface="微软雅黑" pitchFamily="34" charset="-122"/>
                <a:ea typeface="微软雅黑" pitchFamily="34" charset="-122"/>
              </a:rPr>
              <a:t>IL</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和盐酸阿霉素（</a:t>
            </a:r>
            <a:r>
              <a:rPr lang="en-US" altLang="zh-CN" sz="2000" dirty="0" smtClean="0">
                <a:latin typeface="微软雅黑" pitchFamily="34" charset="-122"/>
                <a:ea typeface="微软雅黑" pitchFamily="34" charset="-122"/>
              </a:rPr>
              <a:t>DOX</a:t>
            </a:r>
            <a:r>
              <a:rPr lang="zh-CN" altLang="en-US"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由于</a:t>
            </a:r>
            <a:r>
              <a:rPr lang="en-US" altLang="zh-CN" sz="2000" dirty="0" smtClean="0">
                <a:latin typeface="微软雅黑" pitchFamily="34" charset="-122"/>
                <a:ea typeface="微软雅黑" pitchFamily="34" charset="-122"/>
              </a:rPr>
              <a:t>IL</a:t>
            </a:r>
            <a:r>
              <a:rPr lang="zh-CN" altLang="en-US" sz="2000" dirty="0" smtClean="0">
                <a:latin typeface="微软雅黑" pitchFamily="34" charset="-122"/>
                <a:ea typeface="微软雅黑" pitchFamily="34" charset="-122"/>
              </a:rPr>
              <a:t>的</a:t>
            </a:r>
            <a:r>
              <a:rPr lang="zh-CN" altLang="en-US" sz="2000" dirty="0" smtClean="0">
                <a:latin typeface="微软雅黑" pitchFamily="34" charset="-122"/>
                <a:ea typeface="微软雅黑" pitchFamily="34" charset="-122"/>
              </a:rPr>
              <a:t>疏水性，在生理环境不易释放。两者混合装载后，利用</a:t>
            </a:r>
            <a:r>
              <a:rPr lang="en-US" altLang="zh-CN" sz="2000" dirty="0" smtClean="0">
                <a:latin typeface="微软雅黑" pitchFamily="34" charset="-122"/>
                <a:ea typeface="微软雅黑" pitchFamily="34" charset="-122"/>
              </a:rPr>
              <a:t>DOX</a:t>
            </a:r>
            <a:r>
              <a:rPr lang="zh-CN" altLang="en-US" sz="2000" dirty="0" smtClean="0">
                <a:latin typeface="微软雅黑" pitchFamily="34" charset="-122"/>
                <a:ea typeface="微软雅黑" pitchFamily="34" charset="-122"/>
              </a:rPr>
              <a:t>在</a:t>
            </a:r>
            <a:r>
              <a:rPr lang="en-US" sz="2000" dirty="0" smtClean="0">
                <a:latin typeface="微软雅黑" pitchFamily="34" charset="-122"/>
                <a:ea typeface="微软雅黑" pitchFamily="34" charset="-122"/>
              </a:rPr>
              <a:t>280nm</a:t>
            </a:r>
            <a:r>
              <a:rPr lang="zh-CN" altLang="en-US" sz="2000" dirty="0" smtClean="0">
                <a:latin typeface="微软雅黑" pitchFamily="34" charset="-122"/>
                <a:ea typeface="微软雅黑" pitchFamily="34" charset="-122"/>
              </a:rPr>
              <a:t>处有紫外特征峰的特点，研究了</a:t>
            </a:r>
            <a:r>
              <a:rPr lang="en-US" altLang="zh-CN" sz="2000" dirty="0" smtClean="0">
                <a:latin typeface="微软雅黑" pitchFamily="34" charset="-122"/>
                <a:ea typeface="微软雅黑" pitchFamily="34" charset="-122"/>
              </a:rPr>
              <a:t>MZCNs</a:t>
            </a:r>
            <a:r>
              <a:rPr lang="zh-CN" altLang="en-US"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对</a:t>
            </a:r>
            <a:r>
              <a:rPr lang="en-US" altLang="zh-CN" sz="2000" dirty="0" smtClean="0">
                <a:latin typeface="微软雅黑" pitchFamily="34" charset="-122"/>
                <a:ea typeface="微软雅黑" pitchFamily="34" charset="-122"/>
              </a:rPr>
              <a:t>DOX</a:t>
            </a:r>
            <a:r>
              <a:rPr lang="zh-CN" altLang="en-US" sz="2000" dirty="0" smtClean="0">
                <a:latin typeface="微软雅黑" pitchFamily="34" charset="-122"/>
                <a:ea typeface="微软雅黑" pitchFamily="34" charset="-122"/>
              </a:rPr>
              <a:t>的</a:t>
            </a:r>
            <a:r>
              <a:rPr lang="zh-CN" altLang="en-US" sz="2000" dirty="0" smtClean="0">
                <a:latin typeface="微软雅黑" pitchFamily="34" charset="-122"/>
                <a:ea typeface="微软雅黑" pitchFamily="34" charset="-122"/>
              </a:rPr>
              <a:t>控制释放</a:t>
            </a:r>
            <a:r>
              <a:rPr lang="zh-CN" altLang="en-US" sz="2000" dirty="0" smtClean="0">
                <a:latin typeface="微软雅黑" pitchFamily="34" charset="-122"/>
                <a:ea typeface="微软雅黑" pitchFamily="34" charset="-122"/>
              </a:rPr>
              <a:t>作用</a:t>
            </a:r>
            <a:r>
              <a:rPr lang="zh-CN" altLang="en-US"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以释放曲线来表示。</a:t>
            </a:r>
            <a:endParaRPr lang="en-US" altLang="zh-CN" sz="2000" dirty="0" smtClean="0">
              <a:latin typeface="微软雅黑" pitchFamily="34" charset="-122"/>
              <a:ea typeface="微软雅黑" pitchFamily="34" charset="-122"/>
            </a:endParaRPr>
          </a:p>
        </p:txBody>
      </p:sp>
      <p:sp>
        <p:nvSpPr>
          <p:cNvPr id="8" name="TextBox 7"/>
          <p:cNvSpPr txBox="1"/>
          <p:nvPr/>
        </p:nvSpPr>
        <p:spPr>
          <a:xfrm>
            <a:off x="3425588" y="4776715"/>
            <a:ext cx="4981433" cy="1015663"/>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可见</a:t>
            </a:r>
            <a:r>
              <a:rPr lang="en-US" altLang="zh-CN" sz="2000" dirty="0" smtClean="0">
                <a:latin typeface="微软雅黑" pitchFamily="34" charset="-122"/>
                <a:ea typeface="微软雅黑" pitchFamily="34" charset="-122"/>
              </a:rPr>
              <a:t>DOX</a:t>
            </a:r>
            <a:r>
              <a:rPr lang="zh-CN" altLang="en-US" sz="2000" dirty="0" smtClean="0">
                <a:latin typeface="微软雅黑" pitchFamily="34" charset="-122"/>
                <a:ea typeface="微软雅黑" pitchFamily="34" charset="-122"/>
              </a:rPr>
              <a:t>的释放与</a:t>
            </a:r>
            <a:r>
              <a:rPr lang="en-US" altLang="zh-CN" sz="2000" dirty="0" smtClean="0">
                <a:latin typeface="微软雅黑" pitchFamily="34" charset="-122"/>
                <a:ea typeface="微软雅黑" pitchFamily="34" charset="-122"/>
              </a:rPr>
              <a:t>pH</a:t>
            </a:r>
            <a:r>
              <a:rPr lang="zh-CN" altLang="en-US" sz="2000" dirty="0" smtClean="0">
                <a:latin typeface="微软雅黑" pitchFamily="34" charset="-122"/>
                <a:ea typeface="微软雅黑" pitchFamily="34" charset="-122"/>
              </a:rPr>
              <a:t>值相关，</a:t>
            </a:r>
            <a:r>
              <a:rPr lang="en-US" altLang="zh-CN" sz="2000" dirty="0" smtClean="0">
                <a:latin typeface="微软雅黑" pitchFamily="34" charset="-122"/>
                <a:ea typeface="微软雅黑" pitchFamily="34" charset="-122"/>
              </a:rPr>
              <a:t>ZrO</a:t>
            </a:r>
            <a:r>
              <a:rPr lang="en-US" altLang="zh-CN" sz="1600" dirty="0" smtClean="0">
                <a:latin typeface="微软雅黑" pitchFamily="34" charset="-122"/>
                <a:ea typeface="微软雅黑" pitchFamily="34" charset="-122"/>
              </a:rPr>
              <a:t>2</a:t>
            </a:r>
            <a:r>
              <a:rPr lang="zh-CN" altLang="en-US" sz="2000" dirty="0" smtClean="0">
                <a:latin typeface="微软雅黑" pitchFamily="34" charset="-122"/>
                <a:ea typeface="微软雅黑" pitchFamily="34" charset="-122"/>
              </a:rPr>
              <a:t>表面氨基化后控制释放作用更加明显</a:t>
            </a:r>
            <a:r>
              <a:rPr lang="zh-CN" altLang="en-US" sz="16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中性环境释放更少，酸性环境释放更多。</a:t>
            </a:r>
            <a:endParaRPr lang="en-US" altLang="zh-CN" sz="20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208" y="157326"/>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395536" y="286602"/>
            <a:ext cx="8424936" cy="1514170"/>
          </a:xfrm>
        </p:spPr>
        <p:txBody>
          <a:bodyPr>
            <a:normAutofit fontScale="90000"/>
          </a:bodyPr>
          <a:lstStyle/>
          <a:p>
            <a:pPr>
              <a:lnSpc>
                <a:spcPct val="150000"/>
              </a:lnSpc>
            </a:pPr>
            <a:r>
              <a:rPr lang="zh-CN" altLang="en-US" sz="3100" dirty="0" smtClean="0"/>
              <a:t>第一部分：线粒体靶向纳米二氧化锆药物体系的构建</a:t>
            </a:r>
            <a:r>
              <a:rPr lang="en-US" altLang="zh-CN" sz="3100" dirty="0" smtClean="0"/>
              <a:t/>
            </a:r>
            <a:br>
              <a:rPr lang="en-US" altLang="zh-CN" sz="3100" dirty="0" smtClean="0"/>
            </a:br>
            <a:r>
              <a:rPr lang="zh-CN" altLang="en-US" sz="3100" b="1" dirty="0" smtClean="0">
                <a:solidFill>
                  <a:srgbClr val="157E9F"/>
                </a:solidFill>
              </a:rPr>
              <a:t>研究结果</a:t>
            </a:r>
            <a:r>
              <a:rPr lang="en-US" altLang="zh-CN" sz="3100" b="1" dirty="0" smtClean="0">
                <a:solidFill>
                  <a:srgbClr val="157E9F"/>
                </a:solidFill>
              </a:rPr>
              <a:t>             </a:t>
            </a:r>
            <a:r>
              <a:rPr lang="en-US" altLang="zh-CN" sz="3300" dirty="0" smtClean="0">
                <a:latin typeface="+mj-ea"/>
              </a:rPr>
              <a:t/>
            </a:r>
            <a:br>
              <a:rPr lang="en-US" altLang="zh-CN" sz="3300" dirty="0" smtClean="0">
                <a:latin typeface="+mj-ea"/>
              </a:rPr>
            </a:br>
            <a:endParaRPr lang="zh-CN" altLang="en-US" sz="3300" dirty="0">
              <a:latin typeface="+mj-ea"/>
            </a:endParaRPr>
          </a:p>
        </p:txBody>
      </p:sp>
      <p:pic>
        <p:nvPicPr>
          <p:cNvPr id="22" name="内容占位符 4" descr="zro2-500nm.tif"/>
          <p:cNvPicPr>
            <a:picLocks noGrp="1" noChangeAspect="1"/>
          </p:cNvPicPr>
          <p:nvPr>
            <p:ph sz="quarter" idx="1"/>
          </p:nvPr>
        </p:nvPicPr>
        <p:blipFill>
          <a:blip r:embed="rId2" cstate="print"/>
          <a:stretch>
            <a:fillRect/>
          </a:stretch>
        </p:blipFill>
        <p:spPr>
          <a:xfrm>
            <a:off x="428941" y="1569653"/>
            <a:ext cx="4140184" cy="2492896"/>
          </a:xfrm>
        </p:spPr>
      </p:pic>
      <p:pic>
        <p:nvPicPr>
          <p:cNvPr id="23" name="图片 22" descr="sem-500nm.tif"/>
          <p:cNvPicPr>
            <a:picLocks noChangeAspect="1"/>
          </p:cNvPicPr>
          <p:nvPr/>
        </p:nvPicPr>
        <p:blipFill>
          <a:blip r:embed="rId3" cstate="print"/>
          <a:stretch>
            <a:fillRect/>
          </a:stretch>
        </p:blipFill>
        <p:spPr>
          <a:xfrm>
            <a:off x="4670446" y="1583303"/>
            <a:ext cx="4140184" cy="2492896"/>
          </a:xfrm>
          <a:prstGeom prst="rect">
            <a:avLst/>
          </a:prstGeom>
        </p:spPr>
      </p:pic>
      <p:sp>
        <p:nvSpPr>
          <p:cNvPr id="25" name="TextBox 24"/>
          <p:cNvSpPr txBox="1"/>
          <p:nvPr/>
        </p:nvSpPr>
        <p:spPr>
          <a:xfrm>
            <a:off x="429458" y="4444526"/>
            <a:ext cx="7950267" cy="1200329"/>
          </a:xfrm>
          <a:prstGeom prst="rect">
            <a:avLst/>
          </a:prstGeom>
          <a:noFill/>
        </p:spPr>
        <p:txBody>
          <a:bodyPr wrap="square" rtlCol="0">
            <a:spAutoFit/>
          </a:bodyPr>
          <a:lstStyle/>
          <a:p>
            <a:r>
              <a:rPr lang="zh-CN" altLang="en-US" dirty="0" smtClean="0"/>
              <a:t> </a:t>
            </a:r>
            <a:r>
              <a:rPr lang="en-US" altLang="zh-CN" sz="2400" dirty="0" smtClean="0">
                <a:latin typeface="微软雅黑" pitchFamily="34" charset="-122"/>
                <a:ea typeface="微软雅黑" pitchFamily="34" charset="-122"/>
              </a:rPr>
              <a:t>MZCNs</a:t>
            </a:r>
            <a:r>
              <a:rPr lang="zh-CN" altLang="en-US" sz="2400" dirty="0" smtClean="0">
                <a:latin typeface="微软雅黑" pitchFamily="34" charset="-122"/>
                <a:ea typeface="微软雅黑" pitchFamily="34" charset="-122"/>
              </a:rPr>
              <a:t>的形貌特征：</a:t>
            </a:r>
            <a:r>
              <a:rPr lang="zh-CN" altLang="en-US" sz="2400" dirty="0" smtClean="0">
                <a:latin typeface="微软雅黑" pitchFamily="34" charset="-122"/>
                <a:ea typeface="微软雅黑" pitchFamily="34" charset="-122"/>
              </a:rPr>
              <a:t>合成</a:t>
            </a:r>
            <a:r>
              <a:rPr lang="zh-CN" altLang="en-US" sz="2400" dirty="0" smtClean="0">
                <a:latin typeface="微软雅黑" pitchFamily="34" charset="-122"/>
                <a:ea typeface="微软雅黑" pitchFamily="34" charset="-122"/>
              </a:rPr>
              <a:t>的</a:t>
            </a:r>
            <a:r>
              <a:rPr lang="en-US" altLang="zh-CN" sz="2400" dirty="0" smtClean="0">
                <a:latin typeface="微软雅黑" pitchFamily="34" charset="-122"/>
                <a:ea typeface="微软雅黑" pitchFamily="34" charset="-122"/>
              </a:rPr>
              <a:t>MZCNs</a:t>
            </a:r>
            <a:r>
              <a:rPr lang="zh-CN" altLang="en-US" sz="2400" dirty="0" smtClean="0">
                <a:latin typeface="微软雅黑" pitchFamily="34" charset="-122"/>
                <a:ea typeface="微软雅黑" pitchFamily="34" charset="-122"/>
              </a:rPr>
              <a:t>在透射电镜及扫描电镜可见 </a:t>
            </a:r>
            <a:r>
              <a:rPr lang="zh-CN" altLang="en-US" sz="2400" dirty="0" smtClean="0">
                <a:latin typeface="微软雅黑" pitchFamily="34" charset="-122"/>
                <a:ea typeface="微软雅黑" pitchFamily="34" charset="-122"/>
              </a:rPr>
              <a:t>为</a:t>
            </a:r>
            <a:r>
              <a:rPr lang="zh-CN" altLang="en-US" sz="2400" dirty="0" smtClean="0">
                <a:latin typeface="微软雅黑" pitchFamily="34" charset="-122"/>
                <a:ea typeface="微软雅黑" pitchFamily="34" charset="-122"/>
              </a:rPr>
              <a:t>空心球形结构，结构粒径均匀，电镜下平均直径为</a:t>
            </a:r>
            <a:r>
              <a:rPr lang="en-US" altLang="zh-CN" sz="2400" dirty="0" smtClean="0">
                <a:latin typeface="微软雅黑" pitchFamily="34" charset="-122"/>
                <a:ea typeface="微软雅黑" pitchFamily="34" charset="-122"/>
              </a:rPr>
              <a:t>158.6 nm</a:t>
            </a:r>
            <a:r>
              <a:rPr lang="zh-CN" altLang="en-US" sz="2400" dirty="0" smtClean="0">
                <a:latin typeface="微软雅黑" pitchFamily="34" charset="-122"/>
                <a:ea typeface="微软雅黑" pitchFamily="34" charset="-122"/>
              </a:rPr>
              <a:t>。</a:t>
            </a:r>
            <a:endParaRPr lang="zh-CN" altLang="en-US" sz="2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208" y="157326"/>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395536" y="286602"/>
            <a:ext cx="8424936" cy="1514170"/>
          </a:xfrm>
        </p:spPr>
        <p:txBody>
          <a:bodyPr>
            <a:normAutofit fontScale="90000"/>
          </a:bodyPr>
          <a:lstStyle/>
          <a:p>
            <a:pPr>
              <a:lnSpc>
                <a:spcPct val="150000"/>
              </a:lnSpc>
            </a:pPr>
            <a:r>
              <a:rPr lang="zh-CN" altLang="en-US" sz="3100" dirty="0" smtClean="0"/>
              <a:t>第一部分：线粒体靶向纳米二氧化锆药物体系的构建</a:t>
            </a:r>
            <a:r>
              <a:rPr lang="en-US" altLang="zh-CN" sz="3100" dirty="0" smtClean="0"/>
              <a:t/>
            </a:r>
            <a:br>
              <a:rPr lang="en-US" altLang="zh-CN" sz="3100" dirty="0" smtClean="0"/>
            </a:br>
            <a:r>
              <a:rPr lang="zh-CN" altLang="en-US" sz="3100" b="1" dirty="0" smtClean="0">
                <a:solidFill>
                  <a:srgbClr val="157E9F"/>
                </a:solidFill>
              </a:rPr>
              <a:t>研究结果</a:t>
            </a:r>
            <a:r>
              <a:rPr lang="en-US" altLang="zh-CN" sz="3100" b="1" dirty="0" smtClean="0">
                <a:solidFill>
                  <a:srgbClr val="157E9F"/>
                </a:solidFill>
              </a:rPr>
              <a:t>             </a:t>
            </a:r>
            <a:r>
              <a:rPr lang="en-US" altLang="zh-CN" sz="3300" dirty="0" smtClean="0">
                <a:latin typeface="+mj-ea"/>
              </a:rPr>
              <a:t/>
            </a:r>
            <a:br>
              <a:rPr lang="en-US" altLang="zh-CN" sz="3300" dirty="0" smtClean="0">
                <a:latin typeface="+mj-ea"/>
              </a:rPr>
            </a:br>
            <a:endParaRPr lang="zh-CN" altLang="en-US" sz="3300" dirty="0">
              <a:latin typeface="+mj-ea"/>
            </a:endParaRPr>
          </a:p>
        </p:txBody>
      </p:sp>
      <p:pic>
        <p:nvPicPr>
          <p:cNvPr id="9" name="Picture 4" descr="IncaTemp9"/>
          <p:cNvPicPr>
            <a:picLocks noChangeAspect="1" noChangeArrowheads="1"/>
          </p:cNvPicPr>
          <p:nvPr/>
        </p:nvPicPr>
        <p:blipFill>
          <a:blip r:embed="rId2" cstate="print"/>
          <a:srcRect r="57233" b="15394"/>
          <a:stretch>
            <a:fillRect/>
          </a:stretch>
        </p:blipFill>
        <p:spPr bwMode="auto">
          <a:xfrm>
            <a:off x="4858604" y="1228299"/>
            <a:ext cx="3534769" cy="3112675"/>
          </a:xfrm>
          <a:prstGeom prst="rect">
            <a:avLst/>
          </a:prstGeom>
          <a:noFill/>
          <a:ln w="9525">
            <a:noFill/>
            <a:miter lim="800000"/>
            <a:headEnd/>
            <a:tailEnd/>
          </a:ln>
        </p:spPr>
      </p:pic>
      <p:sp>
        <p:nvSpPr>
          <p:cNvPr id="7" name="TextBox 6"/>
          <p:cNvSpPr txBox="1"/>
          <p:nvPr/>
        </p:nvSpPr>
        <p:spPr>
          <a:xfrm>
            <a:off x="4981433" y="4449169"/>
            <a:ext cx="3411939" cy="1631216"/>
          </a:xfrm>
          <a:prstGeom prst="rect">
            <a:avLst/>
          </a:prstGeom>
          <a:noFill/>
        </p:spPr>
        <p:txBody>
          <a:bodyPr wrap="square" rtlCol="0">
            <a:spAutoFit/>
          </a:bodyPr>
          <a:lstStyle/>
          <a:p>
            <a:r>
              <a:rPr lang="en-US" altLang="zh-CN" sz="2000" dirty="0" smtClean="0">
                <a:latin typeface="微软雅黑" pitchFamily="34" charset="-122"/>
                <a:ea typeface="微软雅黑" pitchFamily="34" charset="-122"/>
              </a:rPr>
              <a:t>MZCNs</a:t>
            </a:r>
            <a:r>
              <a:rPr lang="zh-CN" altLang="en-US" sz="2000" dirty="0" smtClean="0">
                <a:latin typeface="微软雅黑" pitchFamily="34" charset="-122"/>
                <a:ea typeface="微软雅黑" pitchFamily="34" charset="-122"/>
              </a:rPr>
              <a:t>能谱分析：</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可见纳米表面增多的</a:t>
            </a:r>
            <a:r>
              <a:rPr lang="en-US" altLang="zh-CN" sz="2000" dirty="0" smtClean="0">
                <a:latin typeface="微软雅黑" pitchFamily="34" charset="-122"/>
                <a:ea typeface="微软雅黑" pitchFamily="34" charset="-122"/>
              </a:rPr>
              <a:t>C</a:t>
            </a:r>
            <a:r>
              <a:rPr lang="zh-CN" altLang="en-US" sz="2000" dirty="0" smtClean="0">
                <a:latin typeface="微软雅黑" pitchFamily="34" charset="-122"/>
                <a:ea typeface="微软雅黑" pitchFamily="34" charset="-122"/>
              </a:rPr>
              <a:t>和</a:t>
            </a:r>
            <a:r>
              <a:rPr lang="en-US" altLang="zh-CN" sz="2000" dirty="0" smtClean="0">
                <a:latin typeface="微软雅黑" pitchFamily="34" charset="-122"/>
                <a:ea typeface="微软雅黑" pitchFamily="34" charset="-122"/>
              </a:rPr>
              <a:t>O</a:t>
            </a:r>
            <a:r>
              <a:rPr lang="zh-CN" altLang="en-US" sz="2000" dirty="0" smtClean="0">
                <a:latin typeface="微软雅黑" pitchFamily="34" charset="-122"/>
                <a:ea typeface="微软雅黑" pitchFamily="34" charset="-122"/>
              </a:rPr>
              <a:t>元素，以及新出现的</a:t>
            </a:r>
            <a:r>
              <a:rPr lang="en-US" altLang="zh-CN" sz="2000" dirty="0" smtClean="0">
                <a:latin typeface="微软雅黑" pitchFamily="34" charset="-122"/>
                <a:ea typeface="微软雅黑" pitchFamily="34" charset="-122"/>
              </a:rPr>
              <a:t>P</a:t>
            </a:r>
            <a:r>
              <a:rPr lang="zh-CN" altLang="en-US" sz="2000" dirty="0" smtClean="0">
                <a:latin typeface="微软雅黑" pitchFamily="34" charset="-122"/>
                <a:ea typeface="微软雅黑" pitchFamily="34" charset="-122"/>
              </a:rPr>
              <a:t>和</a:t>
            </a:r>
            <a:r>
              <a:rPr lang="en-US" altLang="zh-CN" sz="2000" dirty="0" smtClean="0">
                <a:latin typeface="微软雅黑" pitchFamily="34" charset="-122"/>
                <a:ea typeface="微软雅黑" pitchFamily="34" charset="-122"/>
              </a:rPr>
              <a:t>S</a:t>
            </a:r>
            <a:r>
              <a:rPr lang="zh-CN" altLang="en-US" sz="2000" dirty="0" smtClean="0">
                <a:latin typeface="微软雅黑" pitchFamily="34" charset="-122"/>
                <a:ea typeface="微软雅黑" pitchFamily="34" charset="-122"/>
              </a:rPr>
              <a:t>元素，分别来自于线粒体靶向分子三苯基膦，和</a:t>
            </a:r>
            <a:r>
              <a:rPr lang="en-US" altLang="zh-CN" sz="2000" dirty="0" smtClean="0">
                <a:latin typeface="微软雅黑" pitchFamily="34" charset="-122"/>
                <a:ea typeface="微软雅黑" pitchFamily="34" charset="-122"/>
              </a:rPr>
              <a:t>iRGD</a:t>
            </a:r>
            <a:r>
              <a:rPr lang="zh-CN" altLang="en-US" sz="2000" dirty="0" smtClean="0">
                <a:latin typeface="微软雅黑" pitchFamily="34" charset="-122"/>
                <a:ea typeface="微软雅黑" pitchFamily="34" charset="-122"/>
              </a:rPr>
              <a:t>肽。</a:t>
            </a:r>
            <a:endParaRPr lang="zh-CN" altLang="en-US" sz="2000" dirty="0">
              <a:latin typeface="微软雅黑" pitchFamily="34" charset="-122"/>
              <a:ea typeface="微软雅黑" pitchFamily="34" charset="-122"/>
            </a:endParaRPr>
          </a:p>
        </p:txBody>
      </p:sp>
      <p:pic>
        <p:nvPicPr>
          <p:cNvPr id="8" name="图片 7" descr="能谱sio2.tif"/>
          <p:cNvPicPr>
            <a:picLocks noChangeAspect="1"/>
          </p:cNvPicPr>
          <p:nvPr/>
        </p:nvPicPr>
        <p:blipFill>
          <a:blip r:embed="rId3"/>
          <a:srcRect r="46986" b="16898"/>
          <a:stretch>
            <a:fillRect/>
          </a:stretch>
        </p:blipFill>
        <p:spPr>
          <a:xfrm>
            <a:off x="705612" y="1270377"/>
            <a:ext cx="3740196" cy="3069608"/>
          </a:xfrm>
          <a:prstGeom prst="rect">
            <a:avLst/>
          </a:prstGeom>
        </p:spPr>
      </p:pic>
      <p:sp>
        <p:nvSpPr>
          <p:cNvPr id="10" name="TextBox 9"/>
          <p:cNvSpPr txBox="1"/>
          <p:nvPr/>
        </p:nvSpPr>
        <p:spPr>
          <a:xfrm>
            <a:off x="723331" y="4408227"/>
            <a:ext cx="3835021" cy="1938992"/>
          </a:xfrm>
          <a:prstGeom prst="rect">
            <a:avLst/>
          </a:prstGeom>
          <a:noFill/>
        </p:spPr>
        <p:txBody>
          <a:bodyPr wrap="square" rtlCol="0">
            <a:spAutoFit/>
          </a:bodyPr>
          <a:lstStyle/>
          <a:p>
            <a:r>
              <a:rPr lang="en-US" altLang="zh-CN" sz="2000" dirty="0" smtClean="0">
                <a:latin typeface="微软雅黑" pitchFamily="34" charset="-122"/>
                <a:ea typeface="微软雅黑" pitchFamily="34" charset="-122"/>
              </a:rPr>
              <a:t>ZrO2</a:t>
            </a:r>
            <a:r>
              <a:rPr lang="zh-CN" altLang="en-US" sz="2000" dirty="0" smtClean="0">
                <a:latin typeface="微软雅黑" pitchFamily="34" charset="-122"/>
                <a:ea typeface="微软雅黑" pitchFamily="34" charset="-122"/>
              </a:rPr>
              <a:t>能谱分析：</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未经</a:t>
            </a:r>
            <a:r>
              <a:rPr lang="zh-CN" altLang="en-US" sz="2000" dirty="0" smtClean="0">
                <a:latin typeface="微软雅黑" pitchFamily="34" charset="-122"/>
                <a:ea typeface="微软雅黑" pitchFamily="34" charset="-122"/>
              </a:rPr>
              <a:t>靶向修饰的纳米</a:t>
            </a:r>
            <a:r>
              <a:rPr lang="zh-CN" altLang="en-US" sz="2000" dirty="0" smtClean="0">
                <a:latin typeface="微软雅黑" pitchFamily="34" charset="-122"/>
                <a:ea typeface="微软雅黑" pitchFamily="34" charset="-122"/>
              </a:rPr>
              <a:t>二氧化锆，可见纳米二氧化锆的元素组成主要为</a:t>
            </a:r>
            <a:r>
              <a:rPr lang="en-US" altLang="zh-CN" sz="2000" dirty="0" err="1" smtClean="0">
                <a:latin typeface="微软雅黑" pitchFamily="34" charset="-122"/>
                <a:ea typeface="微软雅黑" pitchFamily="34" charset="-122"/>
              </a:rPr>
              <a:t>Zr</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O</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Si</a:t>
            </a:r>
            <a:r>
              <a:rPr lang="zh-CN" altLang="en-US" sz="2000" dirty="0" smtClean="0">
                <a:latin typeface="微软雅黑" pitchFamily="34" charset="-122"/>
                <a:ea typeface="微软雅黑" pitchFamily="34" charset="-122"/>
              </a:rPr>
              <a:t>来自合成过程中的硅种子</a:t>
            </a:r>
            <a:r>
              <a:rPr lang="en-US" altLang="zh-CN" sz="2000" dirty="0" smtClean="0">
                <a:latin typeface="微软雅黑" pitchFamily="34" charset="-122"/>
                <a:ea typeface="微软雅黑" pitchFamily="34" charset="-122"/>
              </a:rPr>
              <a:t>,AL</a:t>
            </a:r>
            <a:r>
              <a:rPr lang="zh-CN" altLang="en-US" sz="2000" dirty="0" smtClean="0">
                <a:latin typeface="微软雅黑" pitchFamily="34" charset="-122"/>
                <a:ea typeface="微软雅黑" pitchFamily="34" charset="-122"/>
              </a:rPr>
              <a:t>来自放置样品的铝箔纸。</a:t>
            </a:r>
            <a:endParaRPr lang="zh-CN" altLang="en-US" sz="2000" dirty="0">
              <a:latin typeface="微软雅黑" pitchFamily="34" charset="-122"/>
              <a:ea typeface="微软雅黑" pitchFamily="34" charset="-122"/>
            </a:endParaRPr>
          </a:p>
        </p:txBody>
      </p:sp>
      <p:sp>
        <p:nvSpPr>
          <p:cNvPr id="11" name="椭圆 10"/>
          <p:cNvSpPr/>
          <p:nvPr/>
        </p:nvSpPr>
        <p:spPr>
          <a:xfrm>
            <a:off x="7274257" y="3289110"/>
            <a:ext cx="709683" cy="723332"/>
          </a:xfrm>
          <a:prstGeom prst="ellipse">
            <a:avLst/>
          </a:prstGeom>
          <a:noFill/>
          <a:ln w="28575">
            <a:solidFill>
              <a:srgbClr val="D0130E"/>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2" name="椭圆 11"/>
          <p:cNvSpPr/>
          <p:nvPr/>
        </p:nvSpPr>
        <p:spPr>
          <a:xfrm>
            <a:off x="7030873" y="2172268"/>
            <a:ext cx="709683" cy="723332"/>
          </a:xfrm>
          <a:prstGeom prst="ellipse">
            <a:avLst/>
          </a:prstGeom>
          <a:noFill/>
          <a:ln w="28575">
            <a:solidFill>
              <a:srgbClr val="D0130E"/>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3" name="TextBox 12"/>
          <p:cNvSpPr txBox="1"/>
          <p:nvPr/>
        </p:nvSpPr>
        <p:spPr>
          <a:xfrm>
            <a:off x="2347414" y="6264323"/>
            <a:ext cx="4288353" cy="400110"/>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zh-CN" altLang="en-US" sz="2000" b="1" dirty="0" smtClean="0">
                <a:latin typeface="微软雅黑" pitchFamily="34" charset="-122"/>
                <a:ea typeface="微软雅黑" pitchFamily="34" charset="-122"/>
              </a:rPr>
              <a:t>能谱分析证明了表面靶向修饰的成功</a:t>
            </a:r>
            <a:endParaRPr lang="zh-CN" altLang="en-US" sz="20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208" y="157326"/>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395536" y="286602"/>
            <a:ext cx="8424936" cy="1514170"/>
          </a:xfrm>
        </p:spPr>
        <p:txBody>
          <a:bodyPr>
            <a:normAutofit fontScale="90000"/>
          </a:bodyPr>
          <a:lstStyle/>
          <a:p>
            <a:pPr>
              <a:lnSpc>
                <a:spcPct val="150000"/>
              </a:lnSpc>
            </a:pPr>
            <a:r>
              <a:rPr lang="zh-CN" altLang="en-US" sz="3100" dirty="0" smtClean="0"/>
              <a:t>第一部分：线粒体靶向纳米二氧化锆药物体系的构建</a:t>
            </a:r>
            <a:r>
              <a:rPr lang="en-US" altLang="zh-CN" sz="3100" dirty="0" smtClean="0"/>
              <a:t/>
            </a:r>
            <a:br>
              <a:rPr lang="en-US" altLang="zh-CN" sz="3100" dirty="0" smtClean="0"/>
            </a:br>
            <a:r>
              <a:rPr lang="zh-CN" altLang="en-US" sz="3100" b="1" dirty="0" smtClean="0">
                <a:solidFill>
                  <a:srgbClr val="157E9F"/>
                </a:solidFill>
              </a:rPr>
              <a:t>研究结果</a:t>
            </a:r>
            <a:r>
              <a:rPr lang="en-US" altLang="zh-CN" sz="3100" b="1" dirty="0" smtClean="0">
                <a:solidFill>
                  <a:srgbClr val="157E9F"/>
                </a:solidFill>
              </a:rPr>
              <a:t>             </a:t>
            </a:r>
            <a:r>
              <a:rPr lang="en-US" altLang="zh-CN" sz="3300" dirty="0" smtClean="0">
                <a:latin typeface="+mj-ea"/>
              </a:rPr>
              <a:t/>
            </a:r>
            <a:br>
              <a:rPr lang="en-US" altLang="zh-CN" sz="3300" dirty="0" smtClean="0">
                <a:latin typeface="+mj-ea"/>
              </a:rPr>
            </a:br>
            <a:endParaRPr lang="zh-CN" altLang="en-US" sz="3300" dirty="0">
              <a:latin typeface="+mj-ea"/>
            </a:endParaRPr>
          </a:p>
        </p:txBody>
      </p:sp>
      <p:pic>
        <p:nvPicPr>
          <p:cNvPr id="10" name="内容占位符 5" descr="FTIR01.tif"/>
          <p:cNvPicPr>
            <a:picLocks noGrp="1" noChangeAspect="1"/>
          </p:cNvPicPr>
          <p:nvPr>
            <p:ph sz="quarter" idx="1"/>
          </p:nvPr>
        </p:nvPicPr>
        <p:blipFill>
          <a:blip r:embed="rId2" cstate="print"/>
          <a:stretch>
            <a:fillRect/>
          </a:stretch>
        </p:blipFill>
        <p:spPr>
          <a:xfrm>
            <a:off x="0" y="1249603"/>
            <a:ext cx="6223379" cy="3929826"/>
          </a:xfrm>
        </p:spPr>
      </p:pic>
      <p:sp>
        <p:nvSpPr>
          <p:cNvPr id="15" name="矩形 14"/>
          <p:cNvSpPr/>
          <p:nvPr/>
        </p:nvSpPr>
        <p:spPr>
          <a:xfrm>
            <a:off x="6049369" y="1518652"/>
            <a:ext cx="2862620" cy="4093428"/>
          </a:xfrm>
          <a:prstGeom prst="rect">
            <a:avLst/>
          </a:prstGeom>
        </p:spPr>
        <p:txBody>
          <a:bodyPr wrap="square">
            <a:spAutoFit/>
          </a:bodyPr>
          <a:lstStyle/>
          <a:p>
            <a:r>
              <a:rPr lang="en-US" sz="2000" dirty="0" smtClean="0">
                <a:latin typeface="微软雅黑" pitchFamily="34" charset="-122"/>
                <a:ea typeface="微软雅黑" pitchFamily="34" charset="-122"/>
              </a:rPr>
              <a:t>FT-IR</a:t>
            </a:r>
            <a:r>
              <a:rPr lang="zh-CN" altLang="en-US" sz="2000" dirty="0" smtClean="0">
                <a:latin typeface="微软雅黑" pitchFamily="34" charset="-122"/>
                <a:ea typeface="微软雅黑" pitchFamily="34" charset="-122"/>
              </a:rPr>
              <a:t>在</a:t>
            </a:r>
            <a:r>
              <a:rPr lang="en-US" sz="2000" dirty="0" smtClean="0">
                <a:latin typeface="微软雅黑" pitchFamily="34" charset="-122"/>
                <a:ea typeface="微软雅黑" pitchFamily="34" charset="-122"/>
              </a:rPr>
              <a:t>720cm</a:t>
            </a:r>
            <a:r>
              <a:rPr lang="en-US" sz="2000" baseline="30000" dirty="0" smtClean="0">
                <a:latin typeface="微软雅黑" pitchFamily="34" charset="-122"/>
                <a:ea typeface="微软雅黑" pitchFamily="34" charset="-122"/>
              </a:rPr>
              <a:t>-1</a:t>
            </a:r>
            <a:r>
              <a:rPr lang="zh-CN" altLang="en-US" sz="2000" dirty="0" smtClean="0">
                <a:latin typeface="微软雅黑" pitchFamily="34" charset="-122"/>
                <a:ea typeface="微软雅黑" pitchFamily="34" charset="-122"/>
              </a:rPr>
              <a:t>附近的振动吸收峰归因于</a:t>
            </a:r>
            <a:r>
              <a:rPr lang="en-US" sz="2000" dirty="0" smtClean="0">
                <a:latin typeface="微软雅黑" pitchFamily="34" charset="-122"/>
                <a:ea typeface="微软雅黑" pitchFamily="34" charset="-122"/>
              </a:rPr>
              <a:t>iRGD</a:t>
            </a:r>
            <a:r>
              <a:rPr lang="zh-CN" altLang="en-US" sz="2000" dirty="0" smtClean="0">
                <a:latin typeface="微软雅黑" pitchFamily="34" charset="-122"/>
                <a:ea typeface="微软雅黑" pitchFamily="34" charset="-122"/>
              </a:rPr>
              <a:t>主链的中重复的（</a:t>
            </a:r>
            <a:r>
              <a:rPr lang="en-US" sz="2000" dirty="0" smtClean="0">
                <a:latin typeface="微软雅黑" pitchFamily="34" charset="-122"/>
                <a:ea typeface="微软雅黑" pitchFamily="34" charset="-122"/>
              </a:rPr>
              <a:t>-CH2-</a:t>
            </a:r>
            <a:r>
              <a:rPr lang="zh-CN" altLang="en-US" sz="2000" dirty="0" smtClean="0">
                <a:latin typeface="微软雅黑" pitchFamily="34" charset="-122"/>
                <a:ea typeface="微软雅黑" pitchFamily="34" charset="-122"/>
              </a:rPr>
              <a:t>）。 另外，在</a:t>
            </a:r>
            <a:r>
              <a:rPr lang="en-US" sz="2000" dirty="0" smtClean="0">
                <a:latin typeface="微软雅黑" pitchFamily="34" charset="-122"/>
                <a:ea typeface="微软雅黑" pitchFamily="34" charset="-122"/>
              </a:rPr>
              <a:t>1060cm</a:t>
            </a:r>
            <a:r>
              <a:rPr lang="en-US" sz="2000" baseline="30000" dirty="0" smtClean="0">
                <a:latin typeface="微软雅黑" pitchFamily="34" charset="-122"/>
                <a:ea typeface="微软雅黑" pitchFamily="34" charset="-122"/>
              </a:rPr>
              <a:t>-1</a:t>
            </a:r>
            <a:r>
              <a:rPr lang="zh-CN" altLang="en-US" sz="2000" dirty="0" smtClean="0">
                <a:latin typeface="微软雅黑" pitchFamily="34" charset="-122"/>
                <a:ea typeface="微软雅黑" pitchFamily="34" charset="-122"/>
              </a:rPr>
              <a:t>附近的峰与氨基化修饰过程中</a:t>
            </a:r>
            <a:r>
              <a:rPr lang="en-US" sz="2000" dirty="0" smtClean="0">
                <a:latin typeface="微软雅黑" pitchFamily="34" charset="-122"/>
                <a:ea typeface="微软雅黑" pitchFamily="34" charset="-122"/>
              </a:rPr>
              <a:t>ZrO</a:t>
            </a:r>
            <a:r>
              <a:rPr lang="en-US" sz="2000" baseline="-25000" dirty="0" smtClean="0">
                <a:latin typeface="微软雅黑" pitchFamily="34" charset="-122"/>
                <a:ea typeface="微软雅黑" pitchFamily="34" charset="-122"/>
              </a:rPr>
              <a:t>2</a:t>
            </a:r>
            <a:r>
              <a:rPr lang="zh-CN" altLang="en-US" sz="2000" dirty="0" smtClean="0">
                <a:latin typeface="微软雅黑" pitchFamily="34" charset="-122"/>
                <a:ea typeface="微软雅黑" pitchFamily="34" charset="-122"/>
              </a:rPr>
              <a:t>表面形成的（</a:t>
            </a:r>
            <a:r>
              <a:rPr lang="en-US" sz="2000" dirty="0" smtClean="0">
                <a:latin typeface="微软雅黑" pitchFamily="34" charset="-122"/>
                <a:ea typeface="微软雅黑" pitchFamily="34" charset="-122"/>
              </a:rPr>
              <a:t>-O-Si-O-</a:t>
            </a:r>
            <a:r>
              <a:rPr lang="zh-CN" altLang="en-US" sz="2000" dirty="0" smtClean="0">
                <a:latin typeface="微软雅黑" pitchFamily="34" charset="-122"/>
                <a:ea typeface="微软雅黑" pitchFamily="34" charset="-122"/>
              </a:rPr>
              <a:t>）相</a:t>
            </a:r>
            <a:r>
              <a:rPr lang="zh-CN" altLang="en-US" sz="2000" dirty="0" smtClean="0">
                <a:latin typeface="微软雅黑" pitchFamily="34" charset="-122"/>
                <a:ea typeface="微软雅黑" pitchFamily="34" charset="-122"/>
              </a:rPr>
              <a:t>关联，</a:t>
            </a:r>
            <a:r>
              <a:rPr lang="en-US" sz="2000" dirty="0" smtClean="0"/>
              <a:t> </a:t>
            </a:r>
            <a:r>
              <a:rPr lang="en-US" altLang="en-US" sz="2000" dirty="0" smtClean="0">
                <a:latin typeface="微软雅黑" pitchFamily="34" charset="-122"/>
                <a:ea typeface="微软雅黑" pitchFamily="34" charset="-122"/>
              </a:rPr>
              <a:t>TPP</a:t>
            </a:r>
            <a:r>
              <a:rPr lang="zh-CN" altLang="en-US" sz="2000" dirty="0" smtClean="0">
                <a:latin typeface="微软雅黑" pitchFamily="34" charset="-122"/>
                <a:ea typeface="微软雅黑" pitchFamily="34" charset="-122"/>
              </a:rPr>
              <a:t>的苯环中的（</a:t>
            </a:r>
            <a:r>
              <a:rPr lang="en-US" altLang="en-US" sz="2000" dirty="0" smtClean="0">
                <a:latin typeface="微软雅黑" pitchFamily="34" charset="-122"/>
                <a:ea typeface="微软雅黑" pitchFamily="34" charset="-122"/>
              </a:rPr>
              <a:t>-C-C-</a:t>
            </a:r>
            <a:r>
              <a:rPr lang="zh-CN" altLang="en-US" sz="2000" dirty="0" smtClean="0">
                <a:latin typeface="微软雅黑" pitchFamily="34" charset="-122"/>
                <a:ea typeface="微软雅黑" pitchFamily="34" charset="-122"/>
              </a:rPr>
              <a:t>）在</a:t>
            </a:r>
            <a:r>
              <a:rPr lang="en-US" altLang="en-US" sz="2000" dirty="0" smtClean="0">
                <a:latin typeface="微软雅黑" pitchFamily="34" charset="-122"/>
                <a:ea typeface="微软雅黑" pitchFamily="34" charset="-122"/>
              </a:rPr>
              <a:t>1705cm -1</a:t>
            </a:r>
            <a:r>
              <a:rPr lang="zh-CN" altLang="en-US" sz="2000" dirty="0" smtClean="0">
                <a:latin typeface="微软雅黑" pitchFamily="34" charset="-122"/>
                <a:ea typeface="微软雅黑" pitchFamily="34" charset="-122"/>
              </a:rPr>
              <a:t>处表现为强</a:t>
            </a:r>
            <a:r>
              <a:rPr lang="zh-CN" altLang="en-US" sz="2000" dirty="0" smtClean="0">
                <a:latin typeface="微软雅黑" pitchFamily="34" charset="-122"/>
                <a:ea typeface="微软雅黑" pitchFamily="34" charset="-122"/>
              </a:rPr>
              <a:t>信号。</a:t>
            </a:r>
            <a:r>
              <a:rPr lang="en-US" altLang="zh-CN" sz="2000" dirty="0" smtClean="0">
                <a:latin typeface="微软雅黑" pitchFamily="34" charset="-122"/>
                <a:ea typeface="微软雅黑" pitchFamily="34" charset="-122"/>
              </a:rPr>
              <a:t>3000-2700</a:t>
            </a:r>
            <a:r>
              <a:rPr lang="en-US" sz="2000" dirty="0" smtClean="0">
                <a:latin typeface="微软雅黑" pitchFamily="34" charset="-122"/>
                <a:ea typeface="微软雅黑" pitchFamily="34" charset="-122"/>
              </a:rPr>
              <a:t>cm</a:t>
            </a:r>
            <a:r>
              <a:rPr lang="en-US" sz="2000" baseline="30000" dirty="0" smtClean="0">
                <a:latin typeface="微软雅黑" pitchFamily="34" charset="-122"/>
                <a:ea typeface="微软雅黑" pitchFamily="34" charset="-122"/>
              </a:rPr>
              <a:t>-1</a:t>
            </a:r>
            <a:r>
              <a:rPr lang="zh-CN" altLang="en-US" sz="2000" dirty="0" smtClean="0">
                <a:latin typeface="微软雅黑" pitchFamily="34" charset="-122"/>
                <a:ea typeface="微软雅黑" pitchFamily="34" charset="-122"/>
              </a:rPr>
              <a:t>的振动吸收峰来自饱和碳上的</a:t>
            </a:r>
            <a:r>
              <a:rPr lang="en-US" altLang="zh-CN" sz="2000" dirty="0" smtClean="0">
                <a:latin typeface="微软雅黑" pitchFamily="34" charset="-122"/>
                <a:ea typeface="微软雅黑" pitchFamily="34" charset="-122"/>
              </a:rPr>
              <a:t>C-H</a:t>
            </a:r>
            <a:r>
              <a:rPr lang="zh-CN" altLang="en-US" sz="2000" dirty="0" smtClean="0">
                <a:latin typeface="微软雅黑" pitchFamily="34" charset="-122"/>
                <a:ea typeface="微软雅黑" pitchFamily="34" charset="-122"/>
              </a:rPr>
              <a:t>。</a:t>
            </a:r>
          </a:p>
        </p:txBody>
      </p:sp>
      <p:cxnSp>
        <p:nvCxnSpPr>
          <p:cNvPr id="19" name="直接箭头连接符 18"/>
          <p:cNvCxnSpPr/>
          <p:nvPr/>
        </p:nvCxnSpPr>
        <p:spPr>
          <a:xfrm rot="5400000" flipH="1" flipV="1">
            <a:off x="4810835" y="2913801"/>
            <a:ext cx="245660" cy="150125"/>
          </a:xfrm>
          <a:prstGeom prst="straightConnector1">
            <a:avLst/>
          </a:prstGeom>
          <a:ln w="38100">
            <a:solidFill>
              <a:srgbClr val="0070C0"/>
            </a:solidFill>
            <a:tailEnd type="arrow"/>
          </a:ln>
        </p:spPr>
        <p:style>
          <a:lnRef idx="3">
            <a:schemeClr val="dk1"/>
          </a:lnRef>
          <a:fillRef idx="0">
            <a:schemeClr val="dk1"/>
          </a:fillRef>
          <a:effectRef idx="2">
            <a:schemeClr val="dk1"/>
          </a:effectRef>
          <a:fontRef idx="minor">
            <a:schemeClr val="tx1"/>
          </a:fontRef>
        </p:style>
      </p:cxnSp>
      <p:cxnSp>
        <p:nvCxnSpPr>
          <p:cNvPr id="21" name="直接箭头连接符 20"/>
          <p:cNvCxnSpPr/>
          <p:nvPr/>
        </p:nvCxnSpPr>
        <p:spPr>
          <a:xfrm rot="5400000" flipH="1" flipV="1">
            <a:off x="4280846" y="3270916"/>
            <a:ext cx="245660" cy="150125"/>
          </a:xfrm>
          <a:prstGeom prst="straightConnector1">
            <a:avLst/>
          </a:prstGeom>
          <a:ln w="38100">
            <a:solidFill>
              <a:srgbClr val="0070C0"/>
            </a:solidFill>
            <a:tailEnd type="arrow"/>
          </a:ln>
        </p:spPr>
        <p:style>
          <a:lnRef idx="3">
            <a:schemeClr val="dk1"/>
          </a:lnRef>
          <a:fillRef idx="0">
            <a:schemeClr val="dk1"/>
          </a:fillRef>
          <a:effectRef idx="2">
            <a:schemeClr val="dk1"/>
          </a:effectRef>
          <a:fontRef idx="minor">
            <a:schemeClr val="tx1"/>
          </a:fontRef>
        </p:style>
      </p:cxnSp>
      <p:cxnSp>
        <p:nvCxnSpPr>
          <p:cNvPr id="22" name="直接箭头连接符 21"/>
          <p:cNvCxnSpPr/>
          <p:nvPr/>
        </p:nvCxnSpPr>
        <p:spPr>
          <a:xfrm rot="5400000" flipH="1" flipV="1">
            <a:off x="2126778" y="2918353"/>
            <a:ext cx="245660" cy="150125"/>
          </a:xfrm>
          <a:prstGeom prst="straightConnector1">
            <a:avLst/>
          </a:prstGeom>
          <a:ln w="38100">
            <a:solidFill>
              <a:srgbClr val="0070C0"/>
            </a:solidFill>
            <a:tailEnd type="arrow"/>
          </a:ln>
        </p:spPr>
        <p:style>
          <a:lnRef idx="3">
            <a:schemeClr val="dk1"/>
          </a:lnRef>
          <a:fillRef idx="0">
            <a:schemeClr val="dk1"/>
          </a:fillRef>
          <a:effectRef idx="2">
            <a:schemeClr val="dk1"/>
          </a:effectRef>
          <a:fontRef idx="minor">
            <a:schemeClr val="tx1"/>
          </a:fontRef>
        </p:style>
      </p:cxnSp>
      <p:cxnSp>
        <p:nvCxnSpPr>
          <p:cNvPr id="23" name="直接箭头连接符 22"/>
          <p:cNvCxnSpPr/>
          <p:nvPr/>
        </p:nvCxnSpPr>
        <p:spPr>
          <a:xfrm rot="5400000" flipH="1" flipV="1">
            <a:off x="3575715" y="3098049"/>
            <a:ext cx="245660" cy="150125"/>
          </a:xfrm>
          <a:prstGeom prst="straightConnector1">
            <a:avLst/>
          </a:prstGeom>
          <a:ln w="38100">
            <a:solidFill>
              <a:srgbClr val="0070C0"/>
            </a:solidFill>
            <a:tailEnd type="arrow"/>
          </a:ln>
        </p:spPr>
        <p:style>
          <a:lnRef idx="3">
            <a:schemeClr val="dk1"/>
          </a:lnRef>
          <a:fillRef idx="0">
            <a:schemeClr val="dk1"/>
          </a:fillRef>
          <a:effectRef idx="2">
            <a:schemeClr val="dk1"/>
          </a:effectRef>
          <a:fontRef idx="minor">
            <a:schemeClr val="tx1"/>
          </a:fontRef>
        </p:style>
      </p:cxnSp>
      <p:sp>
        <p:nvSpPr>
          <p:cNvPr id="24" name="TextBox 23"/>
          <p:cNvSpPr txBox="1"/>
          <p:nvPr/>
        </p:nvSpPr>
        <p:spPr>
          <a:xfrm>
            <a:off x="1733264" y="5964070"/>
            <a:ext cx="5800299"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CN" altLang="en-US" b="1" dirty="0" smtClean="0">
                <a:latin typeface="微软雅黑" pitchFamily="34" charset="-122"/>
                <a:ea typeface="微软雅黑" pitchFamily="34" charset="-122"/>
              </a:rPr>
              <a:t>傅里叶红外光谱也证明了</a:t>
            </a:r>
            <a:r>
              <a:rPr lang="en-US" altLang="zh-CN" b="1" dirty="0" smtClean="0">
                <a:latin typeface="微软雅黑" pitchFamily="34" charset="-122"/>
                <a:ea typeface="微软雅黑" pitchFamily="34" charset="-122"/>
              </a:rPr>
              <a:t>MZCNs</a:t>
            </a:r>
            <a:r>
              <a:rPr lang="zh-CN" altLang="en-US" b="1" dirty="0" smtClean="0">
                <a:latin typeface="微软雅黑" pitchFamily="34" charset="-122"/>
                <a:ea typeface="微软雅黑" pitchFamily="34" charset="-122"/>
              </a:rPr>
              <a:t>成功进行了表面修饰</a:t>
            </a:r>
            <a:endParaRPr lang="zh-CN" altLang="en-US"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208" y="157326"/>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395536" y="286602"/>
            <a:ext cx="8424936" cy="1514170"/>
          </a:xfrm>
        </p:spPr>
        <p:txBody>
          <a:bodyPr>
            <a:normAutofit fontScale="90000"/>
          </a:bodyPr>
          <a:lstStyle/>
          <a:p>
            <a:pPr>
              <a:lnSpc>
                <a:spcPct val="150000"/>
              </a:lnSpc>
            </a:pPr>
            <a:r>
              <a:rPr lang="zh-CN" altLang="en-US" sz="3100" dirty="0" smtClean="0"/>
              <a:t>第一部分：线粒体靶向纳米二氧化锆药物体系的构建</a:t>
            </a:r>
            <a:r>
              <a:rPr lang="en-US" altLang="zh-CN" sz="3100" dirty="0" smtClean="0"/>
              <a:t/>
            </a:r>
            <a:br>
              <a:rPr lang="en-US" altLang="zh-CN" sz="3100" dirty="0" smtClean="0"/>
            </a:br>
            <a:r>
              <a:rPr lang="zh-CN" altLang="en-US" sz="3100" b="1" dirty="0" smtClean="0">
                <a:solidFill>
                  <a:srgbClr val="157E9F"/>
                </a:solidFill>
              </a:rPr>
              <a:t>研究结果</a:t>
            </a:r>
            <a:r>
              <a:rPr lang="en-US" altLang="zh-CN" sz="3100" b="1" dirty="0" smtClean="0">
                <a:solidFill>
                  <a:srgbClr val="157E9F"/>
                </a:solidFill>
              </a:rPr>
              <a:t>             </a:t>
            </a:r>
            <a:r>
              <a:rPr lang="en-US" altLang="zh-CN" sz="3300" dirty="0" smtClean="0">
                <a:latin typeface="+mj-ea"/>
              </a:rPr>
              <a:t/>
            </a:r>
            <a:br>
              <a:rPr lang="en-US" altLang="zh-CN" sz="3300" dirty="0" smtClean="0">
                <a:latin typeface="+mj-ea"/>
              </a:rPr>
            </a:br>
            <a:endParaRPr lang="zh-CN" altLang="en-US" sz="3300" dirty="0">
              <a:latin typeface="+mj-ea"/>
            </a:endParaRPr>
          </a:p>
        </p:txBody>
      </p:sp>
      <p:sp>
        <p:nvSpPr>
          <p:cNvPr id="25" name="TextBox 24"/>
          <p:cNvSpPr txBox="1"/>
          <p:nvPr/>
        </p:nvSpPr>
        <p:spPr>
          <a:xfrm>
            <a:off x="4599166" y="4662889"/>
            <a:ext cx="4544834" cy="1015663"/>
          </a:xfrm>
          <a:prstGeom prst="rect">
            <a:avLst/>
          </a:prstGeom>
          <a:noFill/>
        </p:spPr>
        <p:txBody>
          <a:bodyPr wrap="none" rtlCol="0">
            <a:spAutoFit/>
          </a:bodyPr>
          <a:lstStyle/>
          <a:p>
            <a:r>
              <a:rPr lang="zh-CN" altLang="en-US" dirty="0" smtClean="0"/>
              <a:t> </a:t>
            </a:r>
            <a:r>
              <a:rPr lang="en-US" altLang="zh-CN" dirty="0" smtClean="0"/>
              <a:t>MZCNs</a:t>
            </a:r>
            <a:r>
              <a:rPr lang="zh-CN" altLang="en-US" sz="2000" dirty="0" smtClean="0">
                <a:latin typeface="微软雅黑" pitchFamily="34" charset="-122"/>
                <a:ea typeface="微软雅黑" pitchFamily="34" charset="-122"/>
              </a:rPr>
              <a:t>粒度分布：</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水合半径：</a:t>
            </a:r>
            <a:r>
              <a:rPr lang="en-US" altLang="zh-CN" sz="2000" dirty="0" smtClean="0">
                <a:latin typeface="微软雅黑" pitchFamily="34" charset="-122"/>
                <a:ea typeface="微软雅黑" pitchFamily="34" charset="-122"/>
              </a:rPr>
              <a:t>216nm</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合成的纳米药物</a:t>
            </a:r>
            <a:r>
              <a:rPr lang="zh-CN" altLang="en-US" sz="2000" dirty="0" smtClean="0">
                <a:latin typeface="微软雅黑" pitchFamily="34" charset="-122"/>
                <a:ea typeface="微软雅黑" pitchFamily="34" charset="-122"/>
              </a:rPr>
              <a:t>表现</a:t>
            </a:r>
            <a:r>
              <a:rPr lang="zh-CN" altLang="en-US" sz="2000" dirty="0" smtClean="0">
                <a:latin typeface="微软雅黑" pitchFamily="34" charset="-122"/>
                <a:ea typeface="微软雅黑" pitchFamily="34" charset="-122"/>
              </a:rPr>
              <a:t>为</a:t>
            </a:r>
            <a:r>
              <a:rPr lang="zh-CN" altLang="en-US" sz="2000" dirty="0" smtClean="0">
                <a:latin typeface="微软雅黑" pitchFamily="34" charset="-122"/>
                <a:ea typeface="微软雅黑" pitchFamily="34" charset="-122"/>
              </a:rPr>
              <a:t>稳定的单分散。</a:t>
            </a:r>
            <a:endParaRPr lang="en-US" altLang="zh-CN" sz="2000" dirty="0" smtClean="0">
              <a:latin typeface="微软雅黑" pitchFamily="34" charset="-122"/>
              <a:ea typeface="微软雅黑" pitchFamily="34" charset="-122"/>
            </a:endParaRPr>
          </a:p>
        </p:txBody>
      </p:sp>
      <p:pic>
        <p:nvPicPr>
          <p:cNvPr id="10" name="内容占位符 4" descr="zeta-3.tif"/>
          <p:cNvPicPr>
            <a:picLocks noChangeAspect="1"/>
          </p:cNvPicPr>
          <p:nvPr/>
        </p:nvPicPr>
        <p:blipFill>
          <a:blip r:embed="rId2" cstate="print"/>
          <a:stretch>
            <a:fillRect/>
          </a:stretch>
        </p:blipFill>
        <p:spPr>
          <a:xfrm>
            <a:off x="409433" y="1269243"/>
            <a:ext cx="4207499" cy="2866029"/>
          </a:xfrm>
          <a:prstGeom prst="rect">
            <a:avLst/>
          </a:prstGeom>
        </p:spPr>
      </p:pic>
      <p:sp>
        <p:nvSpPr>
          <p:cNvPr id="11" name="TextBox 10"/>
          <p:cNvSpPr txBox="1"/>
          <p:nvPr/>
        </p:nvSpPr>
        <p:spPr>
          <a:xfrm>
            <a:off x="627792" y="4571996"/>
            <a:ext cx="3739487" cy="1384995"/>
          </a:xfrm>
          <a:prstGeom prst="rect">
            <a:avLst/>
          </a:prstGeom>
          <a:noFill/>
        </p:spPr>
        <p:txBody>
          <a:bodyPr wrap="square" rtlCol="0">
            <a:spAutoFit/>
          </a:bodyPr>
          <a:lstStyle/>
          <a:p>
            <a:r>
              <a:rPr lang="en-US" altLang="zh-CN" sz="2000" dirty="0" smtClean="0">
                <a:latin typeface="微软雅黑" pitchFamily="34" charset="-122"/>
                <a:ea typeface="微软雅黑" pitchFamily="34" charset="-122"/>
              </a:rPr>
              <a:t>MZCNs</a:t>
            </a:r>
            <a:r>
              <a:rPr lang="zh-CN" altLang="en-US" sz="2000" dirty="0" smtClean="0">
                <a:latin typeface="微软雅黑" pitchFamily="34" charset="-122"/>
                <a:ea typeface="微软雅黑" pitchFamily="34" charset="-122"/>
              </a:rPr>
              <a:t>合成过程中的电位变化</a:t>
            </a:r>
            <a:endParaRPr lang="en-US" altLang="zh-CN" sz="2000" dirty="0" smtClean="0">
              <a:latin typeface="微软雅黑" pitchFamily="34" charset="-122"/>
              <a:ea typeface="微软雅黑" pitchFamily="34" charset="-122"/>
            </a:endParaRPr>
          </a:p>
          <a:p>
            <a:r>
              <a:rPr lang="en-US" altLang="zh-CN" sz="2400" dirty="0" smtClean="0">
                <a:latin typeface="微软雅黑" pitchFamily="34" charset="-122"/>
                <a:ea typeface="微软雅黑" pitchFamily="34" charset="-122"/>
              </a:rPr>
              <a:t>ZrO</a:t>
            </a:r>
            <a:r>
              <a:rPr lang="en-US" altLang="zh-CN" dirty="0" smtClean="0">
                <a:latin typeface="微软雅黑" pitchFamily="34" charset="-122"/>
                <a:ea typeface="微软雅黑" pitchFamily="34" charset="-122"/>
              </a:rPr>
              <a:t>2</a:t>
            </a:r>
            <a:r>
              <a:rPr lang="zh-CN" altLang="en-US"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-30.8</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氨基化后：</a:t>
            </a:r>
            <a:r>
              <a:rPr lang="en-US" altLang="zh-CN" sz="2000" dirty="0" smtClean="0">
                <a:latin typeface="微软雅黑" pitchFamily="34" charset="-122"/>
                <a:ea typeface="微软雅黑" pitchFamily="34" charset="-122"/>
              </a:rPr>
              <a:t>+24</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靶分子连接后：</a:t>
            </a:r>
            <a:r>
              <a:rPr lang="en-US" altLang="zh-CN" sz="2000" dirty="0" smtClean="0">
                <a:latin typeface="微软雅黑" pitchFamily="34" charset="-122"/>
                <a:ea typeface="微软雅黑" pitchFamily="34" charset="-122"/>
              </a:rPr>
              <a:t>+9</a:t>
            </a:r>
            <a:endParaRPr lang="zh-CN" altLang="en-US" sz="2000" dirty="0">
              <a:latin typeface="微软雅黑" pitchFamily="34" charset="-122"/>
              <a:ea typeface="微软雅黑" pitchFamily="34" charset="-122"/>
            </a:endParaRPr>
          </a:p>
        </p:txBody>
      </p:sp>
      <p:sp>
        <p:nvSpPr>
          <p:cNvPr id="12" name="TextBox 11"/>
          <p:cNvSpPr txBox="1"/>
          <p:nvPr/>
        </p:nvSpPr>
        <p:spPr>
          <a:xfrm>
            <a:off x="682386" y="6141491"/>
            <a:ext cx="5704765"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CN" altLang="en-US" b="1" dirty="0" smtClean="0">
                <a:latin typeface="微软雅黑" pitchFamily="34" charset="-122"/>
                <a:ea typeface="微软雅黑" pitchFamily="34" charset="-122"/>
              </a:rPr>
              <a:t>电位的变化也证明了</a:t>
            </a:r>
            <a:r>
              <a:rPr lang="en-US" altLang="zh-CN" b="1" dirty="0" smtClean="0">
                <a:latin typeface="微软雅黑" pitchFamily="34" charset="-122"/>
                <a:ea typeface="微软雅黑" pitchFamily="34" charset="-122"/>
              </a:rPr>
              <a:t>MZCNs</a:t>
            </a:r>
            <a:r>
              <a:rPr lang="zh-CN" altLang="en-US" b="1" dirty="0" smtClean="0">
                <a:latin typeface="微软雅黑" pitchFamily="34" charset="-122"/>
                <a:ea typeface="微软雅黑" pitchFamily="34" charset="-122"/>
              </a:rPr>
              <a:t>合成</a:t>
            </a:r>
            <a:r>
              <a:rPr lang="zh-CN" altLang="en-US" b="1" dirty="0" smtClean="0">
                <a:latin typeface="微软雅黑" pitchFamily="34" charset="-122"/>
                <a:ea typeface="微软雅黑" pitchFamily="34" charset="-122"/>
              </a:rPr>
              <a:t>过程表面分子的变化</a:t>
            </a:r>
            <a:endParaRPr lang="zh-CN" altLang="en-US" b="1" dirty="0">
              <a:latin typeface="微软雅黑" pitchFamily="34" charset="-122"/>
              <a:ea typeface="微软雅黑" pitchFamily="34" charset="-122"/>
            </a:endParaRPr>
          </a:p>
        </p:txBody>
      </p:sp>
      <p:pic>
        <p:nvPicPr>
          <p:cNvPr id="55298" name="Picture 2" descr="C:\Users\Xiaowei Chen\Desktop\陈晓伟毕业论文\20180131文章及图片参考文献\SIZE-mzcnS.tif"/>
          <p:cNvPicPr>
            <a:picLocks noChangeAspect="1" noChangeArrowheads="1"/>
          </p:cNvPicPr>
          <p:nvPr/>
        </p:nvPicPr>
        <p:blipFill>
          <a:blip r:embed="rId3" cstate="print"/>
          <a:srcRect/>
          <a:stretch>
            <a:fillRect/>
          </a:stretch>
        </p:blipFill>
        <p:spPr bwMode="auto">
          <a:xfrm>
            <a:off x="4548187" y="1253130"/>
            <a:ext cx="4595813" cy="2767013"/>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9" name="文本框 68"/>
          <p:cNvSpPr txBox="1"/>
          <p:nvPr/>
        </p:nvSpPr>
        <p:spPr>
          <a:xfrm>
            <a:off x="3546049" y="1631900"/>
            <a:ext cx="1796144" cy="523220"/>
          </a:xfrm>
          <a:prstGeom prst="rect">
            <a:avLst/>
          </a:prstGeom>
          <a:noFill/>
        </p:spPr>
        <p:txBody>
          <a:bodyPr wrap="square" rtlCol="0">
            <a:spAutoFit/>
          </a:bodyPr>
          <a:lstStyle/>
          <a:p>
            <a:r>
              <a:rPr lang="zh-CN" altLang="en-US" sz="2800" b="1" dirty="0">
                <a:solidFill>
                  <a:srgbClr val="002060"/>
                </a:solidFill>
                <a:latin typeface="方正清刻本悦宋简体" panose="02000000000000000000" pitchFamily="2" charset="-122"/>
                <a:ea typeface="方正清刻本悦宋简体" panose="02000000000000000000" pitchFamily="2" charset="-122"/>
              </a:rPr>
              <a:t>研究背景</a:t>
            </a:r>
          </a:p>
        </p:txBody>
      </p:sp>
      <p:sp>
        <p:nvSpPr>
          <p:cNvPr id="70" name="文本框 69"/>
          <p:cNvSpPr txBox="1"/>
          <p:nvPr/>
        </p:nvSpPr>
        <p:spPr>
          <a:xfrm>
            <a:off x="6610906" y="1588158"/>
            <a:ext cx="1796144" cy="523220"/>
          </a:xfrm>
          <a:prstGeom prst="rect">
            <a:avLst/>
          </a:prstGeom>
          <a:noFill/>
        </p:spPr>
        <p:txBody>
          <a:bodyPr wrap="square" rtlCol="0">
            <a:spAutoFit/>
          </a:bodyPr>
          <a:lstStyle/>
          <a:p>
            <a:r>
              <a:rPr lang="zh-CN" altLang="en-US" sz="2800" b="1" dirty="0" smtClean="0">
                <a:solidFill>
                  <a:srgbClr val="002060"/>
                </a:solidFill>
                <a:latin typeface="方正清刻本悦宋简体" panose="02000000000000000000" pitchFamily="2" charset="-122"/>
                <a:ea typeface="方正清刻本悦宋简体" panose="02000000000000000000" pitchFamily="2" charset="-122"/>
              </a:rPr>
              <a:t>研究目的</a:t>
            </a:r>
            <a:endParaRPr lang="zh-CN" altLang="en-US" sz="2800" b="1" dirty="0">
              <a:solidFill>
                <a:srgbClr val="002060"/>
              </a:solidFill>
              <a:latin typeface="方正清刻本悦宋简体" panose="02000000000000000000" pitchFamily="2" charset="-122"/>
              <a:ea typeface="方正清刻本悦宋简体" panose="02000000000000000000" pitchFamily="2" charset="-122"/>
            </a:endParaRPr>
          </a:p>
        </p:txBody>
      </p:sp>
      <p:sp>
        <p:nvSpPr>
          <p:cNvPr id="71" name="文本框 70"/>
          <p:cNvSpPr txBox="1"/>
          <p:nvPr/>
        </p:nvSpPr>
        <p:spPr>
          <a:xfrm>
            <a:off x="3471109" y="3255892"/>
            <a:ext cx="1796144" cy="523220"/>
          </a:xfrm>
          <a:prstGeom prst="rect">
            <a:avLst/>
          </a:prstGeom>
          <a:noFill/>
        </p:spPr>
        <p:txBody>
          <a:bodyPr wrap="square" rtlCol="0">
            <a:spAutoFit/>
          </a:bodyPr>
          <a:lstStyle/>
          <a:p>
            <a:r>
              <a:rPr lang="zh-CN" altLang="en-US" sz="2800" b="1" dirty="0" smtClean="0">
                <a:solidFill>
                  <a:srgbClr val="002060"/>
                </a:solidFill>
                <a:latin typeface="方正清刻本悦宋简体" panose="02000000000000000000" pitchFamily="2" charset="-122"/>
                <a:ea typeface="方正清刻本悦宋简体" panose="02000000000000000000" pitchFamily="2" charset="-122"/>
              </a:rPr>
              <a:t>研究内容</a:t>
            </a:r>
            <a:endParaRPr lang="zh-CN" altLang="en-US" sz="2800" b="1" dirty="0">
              <a:solidFill>
                <a:srgbClr val="002060"/>
              </a:solidFill>
              <a:latin typeface="方正清刻本悦宋简体" panose="02000000000000000000" pitchFamily="2" charset="-122"/>
              <a:ea typeface="方正清刻本悦宋简体" panose="02000000000000000000" pitchFamily="2" charset="-122"/>
            </a:endParaRPr>
          </a:p>
        </p:txBody>
      </p:sp>
      <p:sp>
        <p:nvSpPr>
          <p:cNvPr id="72" name="文本框 71"/>
          <p:cNvSpPr txBox="1"/>
          <p:nvPr/>
        </p:nvSpPr>
        <p:spPr>
          <a:xfrm>
            <a:off x="6580210" y="3196899"/>
            <a:ext cx="1796144" cy="523220"/>
          </a:xfrm>
          <a:prstGeom prst="rect">
            <a:avLst/>
          </a:prstGeom>
          <a:noFill/>
        </p:spPr>
        <p:txBody>
          <a:bodyPr wrap="square" rtlCol="0">
            <a:spAutoFit/>
          </a:bodyPr>
          <a:lstStyle/>
          <a:p>
            <a:r>
              <a:rPr lang="zh-CN" altLang="en-US" sz="2800" b="1" dirty="0" smtClean="0">
                <a:solidFill>
                  <a:srgbClr val="002060"/>
                </a:solidFill>
                <a:latin typeface="方正清刻本悦宋简体" panose="02000000000000000000" pitchFamily="2" charset="-122"/>
                <a:ea typeface="方正清刻本悦宋简体" panose="02000000000000000000" pitchFamily="2" charset="-122"/>
              </a:rPr>
              <a:t>第一部分</a:t>
            </a:r>
            <a:endParaRPr lang="zh-CN" altLang="en-US" sz="2800" b="1" dirty="0">
              <a:solidFill>
                <a:srgbClr val="002060"/>
              </a:solidFill>
              <a:latin typeface="方正清刻本悦宋简体" panose="02000000000000000000" pitchFamily="2" charset="-122"/>
              <a:ea typeface="方正清刻本悦宋简体" panose="02000000000000000000" pitchFamily="2" charset="-122"/>
            </a:endParaRPr>
          </a:p>
        </p:txBody>
      </p:sp>
      <p:sp>
        <p:nvSpPr>
          <p:cNvPr id="73" name="文本框 72"/>
          <p:cNvSpPr txBox="1"/>
          <p:nvPr/>
        </p:nvSpPr>
        <p:spPr>
          <a:xfrm>
            <a:off x="6634222" y="4908022"/>
            <a:ext cx="1796144" cy="523220"/>
          </a:xfrm>
          <a:prstGeom prst="rect">
            <a:avLst/>
          </a:prstGeom>
          <a:noFill/>
        </p:spPr>
        <p:txBody>
          <a:bodyPr wrap="square" rtlCol="0">
            <a:spAutoFit/>
          </a:bodyPr>
          <a:lstStyle/>
          <a:p>
            <a:r>
              <a:rPr lang="zh-CN" altLang="en-US" sz="2800" b="1" dirty="0" smtClean="0">
                <a:solidFill>
                  <a:srgbClr val="002060"/>
                </a:solidFill>
                <a:latin typeface="方正清刻本悦宋简体" panose="02000000000000000000" pitchFamily="2" charset="-122"/>
                <a:ea typeface="方正清刻本悦宋简体" panose="02000000000000000000" pitchFamily="2" charset="-122"/>
              </a:rPr>
              <a:t>第三部分</a:t>
            </a:r>
            <a:endParaRPr lang="zh-CN" altLang="en-US" sz="2800" b="1" dirty="0">
              <a:solidFill>
                <a:srgbClr val="002060"/>
              </a:solidFill>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1" y="0"/>
            <a:ext cx="2275115"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459253" y="2634216"/>
            <a:ext cx="1576072" cy="923330"/>
          </a:xfrm>
          <a:prstGeom prst="rect">
            <a:avLst/>
          </a:prstGeom>
        </p:spPr>
        <p:txBody>
          <a:bodyPr wrap="none">
            <a:spAutoFit/>
          </a:bodyPr>
          <a:lstStyle/>
          <a:p>
            <a:r>
              <a:rPr kumimoji="1" lang="zh-CN" altLang="en-US" sz="5400" b="1" dirty="0" smtClean="0">
                <a:solidFill>
                  <a:schemeClr val="bg1"/>
                </a:solidFill>
                <a:latin typeface="方正清刻本悦宋简体" panose="02000000000000000000" pitchFamily="2" charset="-122"/>
                <a:ea typeface="方正清刻本悦宋简体" panose="02000000000000000000" pitchFamily="2" charset="-122"/>
              </a:rPr>
              <a:t>目录</a:t>
            </a:r>
            <a:endParaRPr kumimoji="1" lang="zh-CN" altLang="en-US" sz="5400" b="1"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128" name="文本框 127"/>
          <p:cNvSpPr txBox="1"/>
          <p:nvPr/>
        </p:nvSpPr>
        <p:spPr>
          <a:xfrm>
            <a:off x="3495624" y="4952268"/>
            <a:ext cx="1796144" cy="523220"/>
          </a:xfrm>
          <a:prstGeom prst="rect">
            <a:avLst/>
          </a:prstGeom>
          <a:noFill/>
        </p:spPr>
        <p:txBody>
          <a:bodyPr wrap="square" rtlCol="0">
            <a:spAutoFit/>
          </a:bodyPr>
          <a:lstStyle/>
          <a:p>
            <a:r>
              <a:rPr lang="zh-CN" altLang="en-US" sz="2800" b="1" dirty="0" smtClean="0">
                <a:solidFill>
                  <a:srgbClr val="002060"/>
                </a:solidFill>
                <a:latin typeface="方正清刻本悦宋简体" panose="02000000000000000000" pitchFamily="2" charset="-122"/>
                <a:ea typeface="方正清刻本悦宋简体" panose="02000000000000000000" pitchFamily="2" charset="-122"/>
              </a:rPr>
              <a:t>第二部分</a:t>
            </a:r>
            <a:endParaRPr lang="zh-CN" altLang="en-US" sz="2800" b="1" dirty="0">
              <a:solidFill>
                <a:srgbClr val="002060"/>
              </a:solidFill>
              <a:latin typeface="方正清刻本悦宋简体" panose="02000000000000000000" pitchFamily="2" charset="-122"/>
              <a:ea typeface="方正清刻本悦宋简体" panose="02000000000000000000" pitchFamily="2" charset="-122"/>
            </a:endParaRPr>
          </a:p>
        </p:txBody>
      </p:sp>
      <p:sp>
        <p:nvSpPr>
          <p:cNvPr id="129" name="文本框 128"/>
          <p:cNvSpPr txBox="1"/>
          <p:nvPr/>
        </p:nvSpPr>
        <p:spPr>
          <a:xfrm>
            <a:off x="2580979" y="1531879"/>
            <a:ext cx="899652"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01</a:t>
            </a:r>
          </a:p>
        </p:txBody>
      </p:sp>
      <p:sp>
        <p:nvSpPr>
          <p:cNvPr id="130" name="矩形 129"/>
          <p:cNvSpPr/>
          <p:nvPr/>
        </p:nvSpPr>
        <p:spPr>
          <a:xfrm>
            <a:off x="2595729" y="1458173"/>
            <a:ext cx="82591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p:cNvSpPr txBox="1"/>
          <p:nvPr/>
        </p:nvSpPr>
        <p:spPr>
          <a:xfrm>
            <a:off x="5707625" y="1516949"/>
            <a:ext cx="1019386"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02</a:t>
            </a:r>
          </a:p>
        </p:txBody>
      </p:sp>
      <p:sp>
        <p:nvSpPr>
          <p:cNvPr id="132" name="矩形 131"/>
          <p:cNvSpPr/>
          <p:nvPr/>
        </p:nvSpPr>
        <p:spPr>
          <a:xfrm>
            <a:off x="5810864" y="1533831"/>
            <a:ext cx="753915" cy="736309"/>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2610478" y="3183244"/>
            <a:ext cx="840659"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03</a:t>
            </a:r>
          </a:p>
        </p:txBody>
      </p:sp>
      <p:sp>
        <p:nvSpPr>
          <p:cNvPr id="134" name="矩形 133"/>
          <p:cNvSpPr/>
          <p:nvPr/>
        </p:nvSpPr>
        <p:spPr>
          <a:xfrm>
            <a:off x="2625230" y="3123186"/>
            <a:ext cx="800451"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p:cNvSpPr txBox="1"/>
          <p:nvPr/>
        </p:nvSpPr>
        <p:spPr>
          <a:xfrm>
            <a:off x="5781365" y="3153748"/>
            <a:ext cx="880566"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04</a:t>
            </a:r>
          </a:p>
        </p:txBody>
      </p:sp>
      <p:sp>
        <p:nvSpPr>
          <p:cNvPr id="136" name="矩形 135"/>
          <p:cNvSpPr/>
          <p:nvPr/>
        </p:nvSpPr>
        <p:spPr>
          <a:xfrm>
            <a:off x="5825613" y="3123186"/>
            <a:ext cx="733082" cy="740891"/>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文本框 136"/>
          <p:cNvSpPr txBox="1"/>
          <p:nvPr/>
        </p:nvSpPr>
        <p:spPr>
          <a:xfrm>
            <a:off x="2654726" y="4890262"/>
            <a:ext cx="815199"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05</a:t>
            </a:r>
          </a:p>
        </p:txBody>
      </p:sp>
      <p:sp>
        <p:nvSpPr>
          <p:cNvPr id="138" name="矩形 137"/>
          <p:cNvSpPr/>
          <p:nvPr/>
        </p:nvSpPr>
        <p:spPr>
          <a:xfrm>
            <a:off x="2684223" y="4830204"/>
            <a:ext cx="785702" cy="71519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p:cNvSpPr txBox="1"/>
          <p:nvPr/>
        </p:nvSpPr>
        <p:spPr>
          <a:xfrm>
            <a:off x="5796109" y="4890262"/>
            <a:ext cx="899652"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06</a:t>
            </a:r>
          </a:p>
        </p:txBody>
      </p:sp>
      <p:sp>
        <p:nvSpPr>
          <p:cNvPr id="140" name="矩形 139"/>
          <p:cNvSpPr/>
          <p:nvPr/>
        </p:nvSpPr>
        <p:spPr>
          <a:xfrm>
            <a:off x="5884601" y="4830204"/>
            <a:ext cx="722671" cy="744686"/>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0" name="图片 149" descr="未标题-1.png"/>
          <p:cNvPicPr>
            <a:picLocks noChangeAspect="1"/>
          </p:cNvPicPr>
          <p:nvPr/>
        </p:nvPicPr>
        <p:blipFill>
          <a:blip r:embed="rId2"/>
          <a:stretch>
            <a:fillRect/>
          </a:stretch>
        </p:blipFill>
        <p:spPr>
          <a:xfrm>
            <a:off x="545690" y="117984"/>
            <a:ext cx="1238865" cy="1116292"/>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208" y="157326"/>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395536" y="286602"/>
            <a:ext cx="8424936" cy="1514170"/>
          </a:xfrm>
        </p:spPr>
        <p:txBody>
          <a:bodyPr>
            <a:normAutofit fontScale="90000"/>
          </a:bodyPr>
          <a:lstStyle/>
          <a:p>
            <a:pPr>
              <a:lnSpc>
                <a:spcPct val="150000"/>
              </a:lnSpc>
            </a:pPr>
            <a:r>
              <a:rPr lang="zh-CN" altLang="en-US" sz="3100" dirty="0" smtClean="0"/>
              <a:t>第一部分：线粒体靶向纳米二氧化锆药物体系的构建</a:t>
            </a:r>
            <a:r>
              <a:rPr lang="en-US" altLang="zh-CN" sz="3100" dirty="0" smtClean="0"/>
              <a:t/>
            </a:r>
            <a:br>
              <a:rPr lang="en-US" altLang="zh-CN" sz="3100" dirty="0" smtClean="0"/>
            </a:br>
            <a:r>
              <a:rPr lang="zh-CN" altLang="en-US" sz="3100" b="1" dirty="0" smtClean="0">
                <a:solidFill>
                  <a:srgbClr val="157E9F"/>
                </a:solidFill>
              </a:rPr>
              <a:t>研究结果</a:t>
            </a:r>
            <a:r>
              <a:rPr lang="en-US" altLang="zh-CN" sz="3100" b="1" dirty="0" smtClean="0">
                <a:solidFill>
                  <a:srgbClr val="157E9F"/>
                </a:solidFill>
              </a:rPr>
              <a:t>             </a:t>
            </a:r>
            <a:r>
              <a:rPr lang="en-US" altLang="zh-CN" sz="3300" dirty="0" smtClean="0">
                <a:latin typeface="+mj-ea"/>
              </a:rPr>
              <a:t/>
            </a:r>
            <a:br>
              <a:rPr lang="en-US" altLang="zh-CN" sz="3300" dirty="0" smtClean="0">
                <a:latin typeface="+mj-ea"/>
              </a:rPr>
            </a:br>
            <a:endParaRPr lang="zh-CN" altLang="en-US" sz="3300" dirty="0">
              <a:latin typeface="+mj-ea"/>
            </a:endParaRPr>
          </a:p>
        </p:txBody>
      </p:sp>
      <p:pic>
        <p:nvPicPr>
          <p:cNvPr id="22" name="图片 21" descr="材料微波升温热成像.tif"/>
          <p:cNvPicPr>
            <a:picLocks noChangeAspect="1"/>
          </p:cNvPicPr>
          <p:nvPr/>
        </p:nvPicPr>
        <p:blipFill>
          <a:blip r:embed="rId2" cstate="print"/>
          <a:stretch>
            <a:fillRect/>
          </a:stretch>
        </p:blipFill>
        <p:spPr>
          <a:xfrm>
            <a:off x="89284" y="1233051"/>
            <a:ext cx="5261977" cy="3168352"/>
          </a:xfrm>
          <a:prstGeom prst="rect">
            <a:avLst/>
          </a:prstGeom>
        </p:spPr>
      </p:pic>
      <p:sp>
        <p:nvSpPr>
          <p:cNvPr id="10" name="矩形 9"/>
          <p:cNvSpPr/>
          <p:nvPr/>
        </p:nvSpPr>
        <p:spPr>
          <a:xfrm>
            <a:off x="348018" y="4564123"/>
            <a:ext cx="4572000" cy="1015663"/>
          </a:xfrm>
          <a:prstGeom prst="rect">
            <a:avLst/>
          </a:prstGeom>
        </p:spPr>
        <p:txBody>
          <a:bodyPr>
            <a:spAutoFit/>
          </a:bodyPr>
          <a:lstStyle/>
          <a:p>
            <a:r>
              <a:rPr lang="en-US" sz="2000" dirty="0" smtClean="0">
                <a:latin typeface="微软雅黑" pitchFamily="34" charset="-122"/>
                <a:ea typeface="微软雅黑" pitchFamily="34" charset="-122"/>
              </a:rPr>
              <a:t>MZCNs,ZrO</a:t>
            </a:r>
            <a:r>
              <a:rPr lang="en-US" sz="2000" baseline="-25000" dirty="0" smtClean="0">
                <a:latin typeface="微软雅黑" pitchFamily="34" charset="-122"/>
                <a:ea typeface="微软雅黑" pitchFamily="34" charset="-122"/>
              </a:rPr>
              <a:t>2</a:t>
            </a:r>
            <a:r>
              <a:rPr lang="zh-CN" altLang="en-US" sz="2000" dirty="0" smtClean="0">
                <a:latin typeface="微软雅黑" pitchFamily="34" charset="-122"/>
                <a:ea typeface="微软雅黑" pitchFamily="34" charset="-122"/>
              </a:rPr>
              <a:t>和</a:t>
            </a:r>
            <a:r>
              <a:rPr lang="en-US" sz="2000" dirty="0" smtClean="0">
                <a:latin typeface="微软雅黑" pitchFamily="34" charset="-122"/>
                <a:ea typeface="微软雅黑" pitchFamily="34" charset="-122"/>
              </a:rPr>
              <a:t>PBS</a:t>
            </a:r>
            <a:r>
              <a:rPr lang="zh-CN" altLang="en-US" sz="2000" dirty="0" smtClean="0">
                <a:latin typeface="微软雅黑" pitchFamily="34" charset="-122"/>
                <a:ea typeface="微软雅黑" pitchFamily="34" charset="-122"/>
              </a:rPr>
              <a:t>在微波下升温过程的热红外成像图，</a:t>
            </a:r>
            <a:r>
              <a:rPr lang="en-US" sz="2000" dirty="0" smtClean="0">
                <a:latin typeface="微软雅黑" pitchFamily="34" charset="-122"/>
                <a:ea typeface="微软雅黑" pitchFamily="34" charset="-122"/>
              </a:rPr>
              <a:t>MZCNs</a:t>
            </a:r>
            <a:r>
              <a:rPr lang="zh-CN" altLang="en-US" sz="2000" dirty="0" smtClean="0">
                <a:latin typeface="微软雅黑" pitchFamily="34" charset="-122"/>
                <a:ea typeface="微软雅黑" pitchFamily="34" charset="-122"/>
              </a:rPr>
              <a:t>组大于</a:t>
            </a:r>
            <a:r>
              <a:rPr lang="en-US" sz="2000" dirty="0" smtClean="0">
                <a:latin typeface="微软雅黑" pitchFamily="34" charset="-122"/>
                <a:ea typeface="微软雅黑" pitchFamily="34" charset="-122"/>
              </a:rPr>
              <a:t>42℃</a:t>
            </a:r>
            <a:r>
              <a:rPr lang="zh-CN" altLang="en-US" sz="2000" dirty="0" smtClean="0">
                <a:latin typeface="微软雅黑" pitchFamily="34" charset="-122"/>
                <a:ea typeface="微软雅黑" pitchFamily="34" charset="-122"/>
              </a:rPr>
              <a:t>的面积是</a:t>
            </a:r>
            <a:r>
              <a:rPr lang="en-US" sz="2000" dirty="0" smtClean="0">
                <a:latin typeface="微软雅黑" pitchFamily="34" charset="-122"/>
                <a:ea typeface="微软雅黑" pitchFamily="34" charset="-122"/>
              </a:rPr>
              <a:t>PBS</a:t>
            </a:r>
            <a:r>
              <a:rPr lang="zh-CN" altLang="en-US" sz="2000" dirty="0" smtClean="0">
                <a:latin typeface="微软雅黑" pitchFamily="34" charset="-122"/>
                <a:ea typeface="微软雅黑" pitchFamily="34" charset="-122"/>
              </a:rPr>
              <a:t>组和</a:t>
            </a:r>
            <a:r>
              <a:rPr lang="en-US" sz="2000" dirty="0" smtClean="0">
                <a:latin typeface="微软雅黑" pitchFamily="34" charset="-122"/>
                <a:ea typeface="微软雅黑" pitchFamily="34" charset="-122"/>
              </a:rPr>
              <a:t>ZrO</a:t>
            </a:r>
            <a:r>
              <a:rPr lang="en-US" sz="2000" baseline="-25000" dirty="0" smtClean="0">
                <a:latin typeface="微软雅黑" pitchFamily="34" charset="-122"/>
                <a:ea typeface="微软雅黑" pitchFamily="34" charset="-122"/>
              </a:rPr>
              <a:t>2</a:t>
            </a:r>
            <a:r>
              <a:rPr lang="zh-CN" altLang="en-US" sz="2000" dirty="0" smtClean="0">
                <a:latin typeface="微软雅黑" pitchFamily="34" charset="-122"/>
                <a:ea typeface="微软雅黑" pitchFamily="34" charset="-122"/>
              </a:rPr>
              <a:t>组的</a:t>
            </a:r>
            <a:r>
              <a:rPr lang="en-US" sz="2000" dirty="0" smtClean="0">
                <a:latin typeface="微软雅黑" pitchFamily="34" charset="-122"/>
                <a:ea typeface="微软雅黑" pitchFamily="34" charset="-122"/>
              </a:rPr>
              <a:t>2.8</a:t>
            </a:r>
            <a:r>
              <a:rPr lang="zh-CN" altLang="en-US" sz="2000" dirty="0" smtClean="0">
                <a:latin typeface="微软雅黑" pitchFamily="34" charset="-122"/>
                <a:ea typeface="微软雅黑" pitchFamily="34" charset="-122"/>
              </a:rPr>
              <a:t>倍。</a:t>
            </a:r>
            <a:endParaRPr lang="zh-CN" altLang="en-US" sz="2000" dirty="0">
              <a:latin typeface="微软雅黑" pitchFamily="34" charset="-122"/>
              <a:ea typeface="微软雅黑" pitchFamily="34" charset="-122"/>
            </a:endParaRPr>
          </a:p>
        </p:txBody>
      </p:sp>
      <p:sp>
        <p:nvSpPr>
          <p:cNvPr id="53249" name="Rectangle 1"/>
          <p:cNvSpPr>
            <a:spLocks noChangeArrowheads="1"/>
          </p:cNvSpPr>
          <p:nvPr/>
        </p:nvSpPr>
        <p:spPr bwMode="auto">
          <a:xfrm>
            <a:off x="5609231" y="4503760"/>
            <a:ext cx="3098041"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66675" algn="l" defTabSz="914400" rtl="0" eaLnBrk="1" fontAlgn="base" latinLnBrk="0" hangingPunct="1">
              <a:lnSpc>
                <a:spcPct val="100000"/>
              </a:lnSpc>
              <a:spcBef>
                <a:spcPct val="0"/>
              </a:spcBef>
              <a:spcAft>
                <a:spcPct val="0"/>
              </a:spcAft>
              <a:buClrTx/>
              <a:buSzTx/>
              <a:buFontTx/>
              <a:buNone/>
              <a:tabLst/>
            </a:pPr>
            <a:r>
              <a:rPr lang="en-US" altLang="zh-CN" sz="2000" dirty="0" smtClean="0">
                <a:latin typeface="微软雅黑" pitchFamily="34" charset="-122"/>
                <a:ea typeface="微软雅黑" pitchFamily="34" charset="-122"/>
              </a:rPr>
              <a:t> </a:t>
            </a:r>
            <a:r>
              <a:rPr lang="en-US" altLang="zh-CN" sz="2000" dirty="0" smtClean="0">
                <a:latin typeface="微软雅黑" pitchFamily="34" charset="-122"/>
                <a:ea typeface="微软雅黑" pitchFamily="34" charset="-122"/>
              </a:rPr>
              <a:t>MZCNs,ZrO2</a:t>
            </a:r>
            <a:r>
              <a:rPr lang="zh-CN" altLang="en-US" sz="2000" dirty="0" smtClean="0">
                <a:latin typeface="微软雅黑" pitchFamily="34" charset="-122"/>
                <a:ea typeface="微软雅黑" pitchFamily="34" charset="-122"/>
              </a:rPr>
              <a:t>和</a:t>
            </a:r>
            <a:r>
              <a:rPr lang="en-US" altLang="zh-CN" sz="2000" dirty="0" smtClean="0">
                <a:latin typeface="微软雅黑" pitchFamily="34" charset="-122"/>
                <a:ea typeface="微软雅黑" pitchFamily="34" charset="-122"/>
              </a:rPr>
              <a:t>PBS</a:t>
            </a:r>
            <a:r>
              <a:rPr lang="zh-CN" altLang="en-US" sz="2000" dirty="0" smtClean="0">
                <a:latin typeface="微软雅黑" pitchFamily="34" charset="-122"/>
                <a:ea typeface="微软雅黑" pitchFamily="34" charset="-122"/>
              </a:rPr>
              <a:t>在微波下的升温曲线，</a:t>
            </a:r>
            <a:r>
              <a:rPr lang="en-US" altLang="zh-CN" sz="2000" dirty="0" smtClean="0">
                <a:latin typeface="微软雅黑" pitchFamily="34" charset="-122"/>
                <a:ea typeface="微软雅黑" pitchFamily="34" charset="-122"/>
              </a:rPr>
              <a:t>MZCNs</a:t>
            </a:r>
            <a:r>
              <a:rPr lang="zh-CN" altLang="en-US" sz="2000" dirty="0" smtClean="0">
                <a:latin typeface="微软雅黑" pitchFamily="34" charset="-122"/>
                <a:ea typeface="微软雅黑" pitchFamily="34" charset="-122"/>
              </a:rPr>
              <a:t>组在</a:t>
            </a:r>
            <a:r>
              <a:rPr lang="en-US" altLang="zh-CN" sz="2000" dirty="0" smtClean="0">
                <a:latin typeface="微软雅黑" pitchFamily="34" charset="-122"/>
                <a:ea typeface="微软雅黑" pitchFamily="34" charset="-122"/>
              </a:rPr>
              <a:t>5</a:t>
            </a:r>
            <a:r>
              <a:rPr lang="zh-CN" altLang="en-US" sz="2000" dirty="0" smtClean="0">
                <a:latin typeface="微软雅黑" pitchFamily="34" charset="-122"/>
                <a:ea typeface="微软雅黑" pitchFamily="34" charset="-122"/>
              </a:rPr>
              <a:t>分钟内增加了</a:t>
            </a:r>
            <a:r>
              <a:rPr lang="en-US" altLang="zh-CN" sz="2000" dirty="0" smtClean="0">
                <a:latin typeface="微软雅黑" pitchFamily="34" charset="-122"/>
                <a:ea typeface="微软雅黑" pitchFamily="34" charset="-122"/>
              </a:rPr>
              <a:t>22.3℃</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PBS</a:t>
            </a:r>
            <a:r>
              <a:rPr lang="zh-CN" altLang="en-US" sz="2000" dirty="0" smtClean="0">
                <a:latin typeface="微软雅黑" pitchFamily="34" charset="-122"/>
                <a:ea typeface="微软雅黑" pitchFamily="34" charset="-122"/>
              </a:rPr>
              <a:t>组和</a:t>
            </a:r>
            <a:r>
              <a:rPr lang="en-US" altLang="zh-CN" sz="2000" dirty="0" smtClean="0">
                <a:latin typeface="微软雅黑" pitchFamily="34" charset="-122"/>
                <a:ea typeface="微软雅黑" pitchFamily="34" charset="-122"/>
              </a:rPr>
              <a:t>ZrO2</a:t>
            </a:r>
            <a:r>
              <a:rPr lang="zh-CN" altLang="en-US" sz="2000" dirty="0" smtClean="0">
                <a:latin typeface="微软雅黑" pitchFamily="34" charset="-122"/>
                <a:ea typeface="微软雅黑" pitchFamily="34" charset="-122"/>
              </a:rPr>
              <a:t>组分别增加了</a:t>
            </a:r>
            <a:r>
              <a:rPr lang="en-US" altLang="zh-CN" sz="2000" dirty="0" smtClean="0">
                <a:latin typeface="微软雅黑" pitchFamily="34" charset="-122"/>
                <a:ea typeface="微软雅黑" pitchFamily="34" charset="-122"/>
              </a:rPr>
              <a:t>12.8</a:t>
            </a:r>
            <a:r>
              <a:rPr lang="zh-CN" altLang="en-US" sz="2000" dirty="0" smtClean="0">
                <a:latin typeface="微软雅黑" pitchFamily="34" charset="-122"/>
                <a:ea typeface="微软雅黑" pitchFamily="34" charset="-122"/>
              </a:rPr>
              <a:t>和</a:t>
            </a:r>
            <a:r>
              <a:rPr lang="en-US" altLang="zh-CN" sz="2000" dirty="0" smtClean="0">
                <a:latin typeface="微软雅黑" pitchFamily="34" charset="-122"/>
                <a:ea typeface="微软雅黑" pitchFamily="34" charset="-122"/>
              </a:rPr>
              <a:t>13.1℃</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a:t>
            </a:r>
            <a:endPar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pic>
        <p:nvPicPr>
          <p:cNvPr id="53250" name="图片 14" descr="mzcnS-升温曲线.tif"/>
          <p:cNvPicPr>
            <a:picLocks noChangeAspect="1" noChangeArrowheads="1"/>
          </p:cNvPicPr>
          <p:nvPr/>
        </p:nvPicPr>
        <p:blipFill>
          <a:blip r:embed="rId3"/>
          <a:srcRect r="16116"/>
          <a:stretch>
            <a:fillRect/>
          </a:stretch>
        </p:blipFill>
        <p:spPr bwMode="auto">
          <a:xfrm>
            <a:off x="5308837" y="1419367"/>
            <a:ext cx="3835163" cy="2851908"/>
          </a:xfrm>
          <a:prstGeom prst="rect">
            <a:avLst/>
          </a:prstGeom>
          <a:noFill/>
          <a:ln w="9525">
            <a:noFill/>
            <a:miter lim="800000"/>
            <a:headEnd/>
            <a:tailEnd/>
          </a:ln>
        </p:spPr>
      </p:pic>
      <p:sp>
        <p:nvSpPr>
          <p:cNvPr id="13" name="TextBox 12"/>
          <p:cNvSpPr txBox="1"/>
          <p:nvPr/>
        </p:nvSpPr>
        <p:spPr>
          <a:xfrm>
            <a:off x="8215953" y="1473958"/>
            <a:ext cx="338554" cy="461665"/>
          </a:xfrm>
          <a:prstGeom prst="rect">
            <a:avLst/>
          </a:prstGeom>
          <a:noFill/>
        </p:spPr>
        <p:txBody>
          <a:bodyPr wrap="none" rtlCol="0">
            <a:spAutoFit/>
          </a:bodyPr>
          <a:lstStyle/>
          <a:p>
            <a:r>
              <a:rPr lang="zh-CN" altLang="en-US" sz="2400" b="1" dirty="0" smtClean="0"/>
              <a:t>*</a:t>
            </a:r>
            <a:endParaRPr lang="zh-CN" altLang="en-US" sz="2400" b="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208" y="157326"/>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395536" y="286602"/>
            <a:ext cx="8424936" cy="1514170"/>
          </a:xfrm>
        </p:spPr>
        <p:txBody>
          <a:bodyPr>
            <a:normAutofit fontScale="90000"/>
          </a:bodyPr>
          <a:lstStyle/>
          <a:p>
            <a:pPr>
              <a:lnSpc>
                <a:spcPct val="150000"/>
              </a:lnSpc>
            </a:pPr>
            <a:r>
              <a:rPr lang="zh-CN" altLang="en-US" sz="3100" dirty="0" smtClean="0"/>
              <a:t>第一部分：线粒体靶向纳米二氧化锆药物体系的构建</a:t>
            </a:r>
            <a:r>
              <a:rPr lang="en-US" altLang="zh-CN" sz="3100" dirty="0" smtClean="0"/>
              <a:t/>
            </a:r>
            <a:br>
              <a:rPr lang="en-US" altLang="zh-CN" sz="3100" dirty="0" smtClean="0"/>
            </a:br>
            <a:r>
              <a:rPr lang="zh-CN" altLang="en-US" sz="3100" b="1" dirty="0" smtClean="0">
                <a:solidFill>
                  <a:srgbClr val="157E9F"/>
                </a:solidFill>
              </a:rPr>
              <a:t>研究结果</a:t>
            </a:r>
            <a:r>
              <a:rPr lang="en-US" altLang="zh-CN" sz="3100" b="1" dirty="0" smtClean="0">
                <a:solidFill>
                  <a:srgbClr val="157E9F"/>
                </a:solidFill>
              </a:rPr>
              <a:t>             </a:t>
            </a:r>
            <a:r>
              <a:rPr lang="en-US" altLang="zh-CN" sz="3300" dirty="0" smtClean="0">
                <a:latin typeface="+mj-ea"/>
              </a:rPr>
              <a:t/>
            </a:r>
            <a:br>
              <a:rPr lang="en-US" altLang="zh-CN" sz="3300" dirty="0" smtClean="0">
                <a:latin typeface="+mj-ea"/>
              </a:rPr>
            </a:br>
            <a:endParaRPr lang="zh-CN" altLang="en-US" sz="3300" dirty="0">
              <a:latin typeface="+mj-ea"/>
            </a:endParaRPr>
          </a:p>
        </p:txBody>
      </p:sp>
      <p:pic>
        <p:nvPicPr>
          <p:cNvPr id="90114" name="图片 9" descr="不同浓度升温.tif"/>
          <p:cNvPicPr>
            <a:picLocks noChangeAspect="1" noChangeArrowheads="1"/>
          </p:cNvPicPr>
          <p:nvPr/>
        </p:nvPicPr>
        <p:blipFill>
          <a:blip r:embed="rId2"/>
          <a:srcRect/>
          <a:stretch>
            <a:fillRect/>
          </a:stretch>
        </p:blipFill>
        <p:spPr bwMode="auto">
          <a:xfrm>
            <a:off x="409289" y="1760277"/>
            <a:ext cx="8413104" cy="1665311"/>
          </a:xfrm>
          <a:prstGeom prst="rect">
            <a:avLst/>
          </a:prstGeom>
          <a:noFill/>
          <a:ln w="9525">
            <a:noFill/>
            <a:miter lim="800000"/>
            <a:headEnd/>
            <a:tailEnd/>
          </a:ln>
        </p:spPr>
      </p:pic>
      <p:sp>
        <p:nvSpPr>
          <p:cNvPr id="90116"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0117" name="Rectangle 5"/>
          <p:cNvSpPr>
            <a:spLocks noChangeArrowheads="1"/>
          </p:cNvSpPr>
          <p:nvPr/>
        </p:nvSpPr>
        <p:spPr bwMode="auto">
          <a:xfrm>
            <a:off x="354842" y="3787254"/>
            <a:ext cx="8475259" cy="116955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7620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dirty="0" smtClean="0">
                <a:ln>
                  <a:noFill/>
                </a:ln>
                <a:solidFill>
                  <a:schemeClr val="tx1"/>
                </a:solidFill>
                <a:effectLst/>
                <a:latin typeface="Calibri" pitchFamily="34" charset="0"/>
                <a:ea typeface="宋体" pitchFamily="2" charset="-122"/>
                <a:cs typeface="Calibri" pitchFamily="34" charset="0"/>
              </a:rPr>
              <a:t/>
            </a:r>
            <a:br>
              <a:rPr kumimoji="0" lang="zh-CN" altLang="zh-CN" sz="1000" b="0" i="0" u="none" strike="noStrike" cap="none" normalizeH="0" baseline="0" dirty="0" smtClean="0">
                <a:ln>
                  <a:noFill/>
                </a:ln>
                <a:solidFill>
                  <a:schemeClr val="tx1"/>
                </a:solidFill>
                <a:effectLst/>
                <a:latin typeface="Calibri" pitchFamily="34" charset="0"/>
                <a:ea typeface="宋体" pitchFamily="2" charset="-122"/>
                <a:cs typeface="Calibri" pitchFamily="34" charset="0"/>
              </a:rPr>
            </a:b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不同浓度</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MZCNs</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在微波加热</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5</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分钟时的热红外成像图，浓度</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1</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0</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到</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0</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的温度分别是</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10mg/</a:t>
            </a:r>
            <a:r>
              <a:rPr kumimoji="0" lang="en-US" altLang="zh-CN" sz="2000" b="0" i="0" u="none" strike="noStrike" cap="none" normalizeH="0" baseline="0" dirty="0" err="1" smtClean="0">
                <a:ln>
                  <a:noFill/>
                </a:ln>
                <a:solidFill>
                  <a:schemeClr val="tx1"/>
                </a:solidFill>
                <a:effectLst/>
                <a:latin typeface="微软雅黑" pitchFamily="34" charset="-122"/>
                <a:ea typeface="微软雅黑" pitchFamily="34" charset="-122"/>
                <a:cs typeface="Times New Roman" pitchFamily="18" charset="0"/>
              </a:rPr>
              <a:t>mL</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组</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50.6℃</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5mg/</a:t>
            </a:r>
            <a:r>
              <a:rPr kumimoji="0" lang="en-US" altLang="zh-CN" sz="2000" b="0" i="0" u="none" strike="noStrike" cap="none" normalizeH="0" baseline="0" dirty="0" err="1" smtClean="0">
                <a:ln>
                  <a:noFill/>
                </a:ln>
                <a:solidFill>
                  <a:schemeClr val="tx1"/>
                </a:solidFill>
                <a:effectLst/>
                <a:latin typeface="微软雅黑" pitchFamily="34" charset="-122"/>
                <a:ea typeface="微软雅黑" pitchFamily="34" charset="-122"/>
                <a:cs typeface="Times New Roman" pitchFamily="18" charset="0"/>
              </a:rPr>
              <a:t>mL</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组</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47.2℃</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2.5mg/</a:t>
            </a:r>
            <a:r>
              <a:rPr kumimoji="0" lang="en-US" altLang="zh-CN" sz="2000" b="0" i="0" u="none" strike="noStrike" cap="none" normalizeH="0" baseline="0" dirty="0" err="1" smtClean="0">
                <a:ln>
                  <a:noFill/>
                </a:ln>
                <a:solidFill>
                  <a:schemeClr val="tx1"/>
                </a:solidFill>
                <a:effectLst/>
                <a:latin typeface="微软雅黑" pitchFamily="34" charset="-122"/>
                <a:ea typeface="微软雅黑" pitchFamily="34" charset="-122"/>
                <a:cs typeface="Times New Roman" pitchFamily="18" charset="0"/>
              </a:rPr>
              <a:t>mL</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组</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46.1℃</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1.25mg/</a:t>
            </a:r>
            <a:r>
              <a:rPr kumimoji="0" lang="en-US" altLang="zh-CN" sz="2000" b="0" i="0" u="none" strike="noStrike" cap="none" normalizeH="0" baseline="0" dirty="0" err="1" smtClean="0">
                <a:ln>
                  <a:noFill/>
                </a:ln>
                <a:solidFill>
                  <a:schemeClr val="tx1"/>
                </a:solidFill>
                <a:effectLst/>
                <a:latin typeface="微软雅黑" pitchFamily="34" charset="-122"/>
                <a:ea typeface="微软雅黑" pitchFamily="34" charset="-122"/>
                <a:cs typeface="Times New Roman" pitchFamily="18" charset="0"/>
              </a:rPr>
              <a:t>mL</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组</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45.7℃</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0 mg/</a:t>
            </a:r>
            <a:r>
              <a:rPr kumimoji="0" lang="en-US" altLang="zh-CN" sz="2000" b="0" i="0" u="none" strike="noStrike" cap="none" normalizeH="0" baseline="0" dirty="0" err="1" smtClean="0">
                <a:ln>
                  <a:noFill/>
                </a:ln>
                <a:solidFill>
                  <a:schemeClr val="tx1"/>
                </a:solidFill>
                <a:effectLst/>
                <a:latin typeface="微软雅黑" pitchFamily="34" charset="-122"/>
                <a:ea typeface="微软雅黑" pitchFamily="34" charset="-122"/>
                <a:cs typeface="Times New Roman" pitchFamily="18" charset="0"/>
              </a:rPr>
              <a:t>mL</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pitchFamily="34" charset="0"/>
              </a:rPr>
              <a:t>组</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41.2℃</a:t>
            </a:r>
            <a:endPar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sp>
        <p:nvSpPr>
          <p:cNvPr id="12" name="TextBox 11"/>
          <p:cNvSpPr txBox="1"/>
          <p:nvPr/>
        </p:nvSpPr>
        <p:spPr>
          <a:xfrm>
            <a:off x="1665024" y="5882182"/>
            <a:ext cx="6209733"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CN" altLang="en-US" b="1" dirty="0" smtClean="0">
                <a:latin typeface="微软雅黑" pitchFamily="34" charset="-122"/>
                <a:ea typeface="微软雅黑" pitchFamily="34" charset="-122"/>
              </a:rPr>
              <a:t>在体外实验中，合成的</a:t>
            </a:r>
            <a:r>
              <a:rPr lang="en-US" altLang="zh-CN" b="1" dirty="0" smtClean="0">
                <a:latin typeface="微软雅黑" pitchFamily="34" charset="-122"/>
                <a:ea typeface="微软雅黑" pitchFamily="34" charset="-122"/>
              </a:rPr>
              <a:t>MZCNs</a:t>
            </a:r>
            <a:r>
              <a:rPr lang="zh-CN" altLang="en-US" b="1" dirty="0" smtClean="0">
                <a:latin typeface="微软雅黑" pitchFamily="34" charset="-122"/>
                <a:ea typeface="微软雅黑" pitchFamily="34" charset="-122"/>
              </a:rPr>
              <a:t>的升温程度与浓度成正相关</a:t>
            </a:r>
            <a:endParaRPr lang="zh-CN" altLang="en-US"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9" name="文本框 199"/>
          <p:cNvSpPr txBox="1"/>
          <p:nvPr/>
        </p:nvSpPr>
        <p:spPr>
          <a:xfrm>
            <a:off x="3889615" y="298233"/>
            <a:ext cx="1255592" cy="646331"/>
          </a:xfrm>
          <a:prstGeom prst="rect">
            <a:avLst/>
          </a:prstGeom>
          <a:noFill/>
        </p:spPr>
        <p:txBody>
          <a:bodyPr wrap="square" rtlCol="0">
            <a:spAutoFit/>
          </a:bodyPr>
          <a:lstStyle/>
          <a:p>
            <a:r>
              <a:rPr lang="zh-CN" altLang="en-US" sz="3600" b="1" dirty="0" smtClean="0">
                <a:solidFill>
                  <a:srgbClr val="157E9F"/>
                </a:solidFill>
                <a:latin typeface="方正清刻本悦宋简体" panose="02000000000000000000" pitchFamily="2" charset="-122"/>
                <a:ea typeface="方正清刻本悦宋简体" panose="02000000000000000000" pitchFamily="2" charset="-122"/>
              </a:rPr>
              <a:t>讨论</a:t>
            </a:r>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5" name="矩形 4"/>
          <p:cNvSpPr/>
          <p:nvPr/>
        </p:nvSpPr>
        <p:spPr>
          <a:xfrm>
            <a:off x="709685" y="1260861"/>
            <a:ext cx="7642745" cy="5509200"/>
          </a:xfrm>
          <a:prstGeom prst="rect">
            <a:avLst/>
          </a:prstGeom>
        </p:spPr>
        <p:txBody>
          <a:bodyPr wrap="square">
            <a:spAutoFit/>
          </a:bodyPr>
          <a:lstStyle/>
          <a:p>
            <a:r>
              <a:rPr lang="zh-CN" altLang="en-US" sz="2800" dirty="0" smtClean="0">
                <a:latin typeface="微软雅黑" pitchFamily="34" charset="-122"/>
                <a:ea typeface="微软雅黑" pitchFamily="34" charset="-122"/>
              </a:rPr>
              <a:t>药物渗漏对实验的影响：</a:t>
            </a:r>
            <a:endParaRPr lang="en-US" altLang="zh-CN" sz="2800" dirty="0" smtClean="0">
              <a:latin typeface="微软雅黑" pitchFamily="34" charset="-122"/>
              <a:ea typeface="微软雅黑" pitchFamily="34" charset="-122"/>
            </a:endParaRPr>
          </a:p>
          <a:p>
            <a:pPr>
              <a:lnSpc>
                <a:spcPct val="150000"/>
              </a:lnSpc>
            </a:pPr>
            <a:r>
              <a:rPr lang="zh-CN" altLang="en-US" sz="2400" dirty="0" smtClean="0">
                <a:latin typeface="微软雅黑" pitchFamily="34" charset="-122"/>
                <a:ea typeface="微软雅黑" pitchFamily="34" charset="-122"/>
              </a:rPr>
              <a:t>在</a:t>
            </a:r>
            <a:r>
              <a:rPr lang="zh-CN" altLang="en-US" sz="2400" dirty="0" smtClean="0">
                <a:latin typeface="微软雅黑" pitchFamily="34" charset="-122"/>
                <a:ea typeface="微软雅黑" pitchFamily="34" charset="-122"/>
              </a:rPr>
              <a:t>本研究的第</a:t>
            </a:r>
            <a:r>
              <a:rPr lang="zh-CN" altLang="en-US" sz="2400" dirty="0" smtClean="0">
                <a:latin typeface="微软雅黑" pitchFamily="34" charset="-122"/>
                <a:ea typeface="微软雅黑" pitchFamily="34" charset="-122"/>
              </a:rPr>
              <a:t>一部分进行</a:t>
            </a:r>
            <a:r>
              <a:rPr lang="zh-CN" altLang="en-US" sz="2400" dirty="0" smtClean="0">
                <a:latin typeface="微软雅黑" pitchFamily="34" charset="-122"/>
                <a:ea typeface="微软雅黑" pitchFamily="34" charset="-122"/>
              </a:rPr>
              <a:t>了离子液体</a:t>
            </a:r>
            <a:r>
              <a:rPr lang="en-US" sz="2400" dirty="0" smtClean="0">
                <a:latin typeface="微软雅黑" pitchFamily="34" charset="-122"/>
                <a:ea typeface="微软雅黑" pitchFamily="34" charset="-122"/>
              </a:rPr>
              <a:t>IL</a:t>
            </a:r>
            <a:r>
              <a:rPr lang="zh-CN" altLang="en-US" sz="2400" dirty="0" smtClean="0">
                <a:latin typeface="微软雅黑" pitchFamily="34" charset="-122"/>
                <a:ea typeface="微软雅黑" pitchFamily="34" charset="-122"/>
              </a:rPr>
              <a:t>和化疗药物</a:t>
            </a:r>
            <a:r>
              <a:rPr lang="en-US" sz="2400" dirty="0" smtClean="0">
                <a:latin typeface="微软雅黑" pitchFamily="34" charset="-122"/>
                <a:ea typeface="微软雅黑" pitchFamily="34" charset="-122"/>
              </a:rPr>
              <a:t>DOX</a:t>
            </a:r>
            <a:r>
              <a:rPr lang="zh-CN" altLang="en-US" sz="2400" dirty="0" smtClean="0">
                <a:latin typeface="微软雅黑" pitchFamily="34" charset="-122"/>
                <a:ea typeface="微软雅黑" pitchFamily="34" charset="-122"/>
              </a:rPr>
              <a:t>的装载。</a:t>
            </a:r>
            <a:r>
              <a:rPr lang="zh-CN" altLang="en-US" sz="2400" dirty="0" smtClean="0">
                <a:latin typeface="微软雅黑" pitchFamily="34" charset="-122"/>
                <a:ea typeface="微软雅黑" pitchFamily="34" charset="-122"/>
              </a:rPr>
              <a:t>由于选择的微波增敏</a:t>
            </a:r>
            <a:r>
              <a:rPr lang="en-US" sz="2400" dirty="0" smtClean="0">
                <a:latin typeface="微软雅黑" pitchFamily="34" charset="-122"/>
                <a:ea typeface="微软雅黑" pitchFamily="34" charset="-122"/>
              </a:rPr>
              <a:t>IL</a:t>
            </a:r>
            <a:r>
              <a:rPr lang="zh-CN" altLang="en-US" sz="2400" dirty="0" smtClean="0">
                <a:latin typeface="微软雅黑" pitchFamily="34" charset="-122"/>
                <a:ea typeface="微软雅黑" pitchFamily="34" charset="-122"/>
              </a:rPr>
              <a:t>是</a:t>
            </a:r>
            <a:r>
              <a:rPr lang="zh-CN" altLang="en-US" sz="2400" dirty="0" smtClean="0">
                <a:latin typeface="微软雅黑" pitchFamily="34" charset="-122"/>
                <a:ea typeface="微软雅黑" pitchFamily="34" charset="-122"/>
              </a:rPr>
              <a:t>疏水性的，</a:t>
            </a:r>
            <a:r>
              <a:rPr lang="zh-CN" altLang="en-US" sz="2400" dirty="0" smtClean="0">
                <a:latin typeface="微软雅黑" pitchFamily="34" charset="-122"/>
                <a:ea typeface="微软雅黑" pitchFamily="34" charset="-122"/>
              </a:rPr>
              <a:t>所以</a:t>
            </a:r>
            <a:r>
              <a:rPr lang="zh-CN" altLang="en-US" sz="2400" dirty="0" smtClean="0">
                <a:latin typeface="微软雅黑" pitchFamily="34" charset="-122"/>
                <a:ea typeface="微软雅黑" pitchFamily="34" charset="-122"/>
              </a:rPr>
              <a:t>在生理环境中</a:t>
            </a:r>
            <a:r>
              <a:rPr lang="zh-CN" altLang="en-US" sz="2400" dirty="0" smtClean="0">
                <a:latin typeface="微软雅黑" pitchFamily="34" charset="-122"/>
                <a:ea typeface="微软雅黑" pitchFamily="34" charset="-122"/>
              </a:rPr>
              <a:t>不易释放</a:t>
            </a:r>
            <a:r>
              <a:rPr lang="zh-CN" altLang="en-US"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保证大部分药物可以随载体一起到达线粒体内。</a:t>
            </a:r>
            <a:endParaRPr lang="en-US" altLang="zh-CN" sz="2400" dirty="0" smtClean="0">
              <a:latin typeface="微软雅黑" pitchFamily="34" charset="-122"/>
              <a:ea typeface="微软雅黑" pitchFamily="34" charset="-122"/>
            </a:endParaRPr>
          </a:p>
          <a:p>
            <a:pPr>
              <a:lnSpc>
                <a:spcPct val="150000"/>
              </a:lnSpc>
            </a:pPr>
            <a:r>
              <a:rPr lang="zh-CN" altLang="en-US" sz="2400" dirty="0" smtClean="0">
                <a:latin typeface="微软雅黑" pitchFamily="34" charset="-122"/>
                <a:ea typeface="微软雅黑" pitchFamily="34" charset="-122"/>
              </a:rPr>
              <a:t>氨基化的</a:t>
            </a:r>
            <a:r>
              <a:rPr lang="en-US" sz="2400" dirty="0" smtClean="0">
                <a:latin typeface="微软雅黑" pitchFamily="34" charset="-122"/>
                <a:ea typeface="微软雅黑" pitchFamily="34" charset="-122"/>
              </a:rPr>
              <a:t>ZrO</a:t>
            </a:r>
            <a:r>
              <a:rPr lang="en-US" sz="2400" baseline="-25000" dirty="0" smtClean="0">
                <a:latin typeface="微软雅黑" pitchFamily="34" charset="-122"/>
                <a:ea typeface="微软雅黑" pitchFamily="34" charset="-122"/>
              </a:rPr>
              <a:t>2</a:t>
            </a:r>
            <a:r>
              <a:rPr lang="zh-CN" altLang="en-US" sz="2400" dirty="0" smtClean="0">
                <a:latin typeface="微软雅黑" pitchFamily="34" charset="-122"/>
                <a:ea typeface="微软雅黑" pitchFamily="34" charset="-122"/>
              </a:rPr>
              <a:t>对盐酸阿霉素起</a:t>
            </a:r>
            <a:r>
              <a:rPr lang="zh-CN" altLang="en-US" sz="2400" dirty="0" smtClean="0">
                <a:latin typeface="微软雅黑" pitchFamily="34" charset="-122"/>
                <a:ea typeface="微软雅黑" pitchFamily="34" charset="-122"/>
              </a:rPr>
              <a:t>到很强的控制</a:t>
            </a:r>
            <a:r>
              <a:rPr lang="zh-CN" altLang="en-US" sz="2400" dirty="0" smtClean="0">
                <a:latin typeface="微软雅黑" pitchFamily="34" charset="-122"/>
                <a:ea typeface="微软雅黑" pitchFamily="34" charset="-122"/>
              </a:rPr>
              <a:t>释放的作用，在</a:t>
            </a:r>
            <a:r>
              <a:rPr lang="zh-CN" altLang="en-US" sz="2400" dirty="0" smtClean="0">
                <a:latin typeface="微软雅黑" pitchFamily="34" charset="-122"/>
                <a:ea typeface="微软雅黑" pitchFamily="34" charset="-122"/>
              </a:rPr>
              <a:t>实验中性</a:t>
            </a:r>
            <a:r>
              <a:rPr lang="zh-CN" altLang="en-US" sz="2400" dirty="0" smtClean="0">
                <a:latin typeface="微软雅黑" pitchFamily="34" charset="-122"/>
                <a:ea typeface="微软雅黑" pitchFamily="34" charset="-122"/>
              </a:rPr>
              <a:t>环境下</a:t>
            </a:r>
            <a:r>
              <a:rPr lang="en-US" sz="2400" dirty="0" smtClean="0">
                <a:latin typeface="微软雅黑" pitchFamily="34" charset="-122"/>
                <a:ea typeface="微软雅黑" pitchFamily="34" charset="-122"/>
              </a:rPr>
              <a:t>6</a:t>
            </a:r>
            <a:r>
              <a:rPr lang="zh-CN" altLang="en-US" sz="2400" dirty="0" smtClean="0">
                <a:latin typeface="微软雅黑" pitchFamily="34" charset="-122"/>
                <a:ea typeface="微软雅黑" pitchFamily="34" charset="-122"/>
              </a:rPr>
              <a:t>小时释放率仅为约</a:t>
            </a:r>
            <a:r>
              <a:rPr lang="en-US" sz="2400" dirty="0" smtClean="0">
                <a:latin typeface="微软雅黑" pitchFamily="34" charset="-122"/>
                <a:ea typeface="微软雅黑" pitchFamily="34" charset="-122"/>
              </a:rPr>
              <a:t>10%</a:t>
            </a:r>
            <a:r>
              <a:rPr lang="zh-CN" altLang="en-US" sz="2400" dirty="0" smtClean="0">
                <a:latin typeface="微软雅黑" pitchFamily="34" charset="-122"/>
                <a:ea typeface="微软雅黑" pitchFamily="34" charset="-122"/>
              </a:rPr>
              <a:t>。而</a:t>
            </a:r>
            <a:r>
              <a:rPr lang="zh-CN" altLang="en-US" sz="2400" dirty="0" smtClean="0">
                <a:latin typeface="微软雅黑" pitchFamily="34" charset="-122"/>
                <a:ea typeface="微软雅黑" pitchFamily="34" charset="-122"/>
              </a:rPr>
              <a:t>盐酸阿霉素是一</a:t>
            </a:r>
            <a:r>
              <a:rPr lang="zh-CN" altLang="en-US" sz="2400" dirty="0" smtClean="0">
                <a:latin typeface="微软雅黑" pitchFamily="34" charset="-122"/>
                <a:ea typeface="微软雅黑" pitchFamily="34" charset="-122"/>
              </a:rPr>
              <a:t>种有荧光</a:t>
            </a:r>
            <a:r>
              <a:rPr lang="zh-CN" altLang="en-US" sz="2400" dirty="0" smtClean="0">
                <a:latin typeface="微软雅黑" pitchFamily="34" charset="-122"/>
                <a:ea typeface="微软雅黑" pitchFamily="34" charset="-122"/>
              </a:rPr>
              <a:t>特性</a:t>
            </a:r>
            <a:r>
              <a:rPr lang="zh-CN" altLang="en-US" sz="2400" dirty="0" smtClean="0">
                <a:latin typeface="微软雅黑" pitchFamily="34" charset="-122"/>
                <a:ea typeface="微软雅黑" pitchFamily="34" charset="-122"/>
              </a:rPr>
              <a:t>的化疗药物，与</a:t>
            </a:r>
            <a:r>
              <a:rPr lang="en-US" altLang="zh-CN" sz="2400" dirty="0" smtClean="0">
                <a:latin typeface="微软雅黑" pitchFamily="34" charset="-122"/>
                <a:ea typeface="微软雅黑" pitchFamily="34" charset="-122"/>
              </a:rPr>
              <a:t>IL</a:t>
            </a:r>
            <a:r>
              <a:rPr lang="zh-CN" altLang="en-US" sz="2400" dirty="0" smtClean="0">
                <a:latin typeface="微软雅黑" pitchFamily="34" charset="-122"/>
                <a:ea typeface="微软雅黑" pitchFamily="34" charset="-122"/>
              </a:rPr>
              <a:t>共同装载，可以成为纳米</a:t>
            </a:r>
            <a:r>
              <a:rPr lang="zh-CN" altLang="en-US" sz="2400" dirty="0" smtClean="0">
                <a:latin typeface="微软雅黑" pitchFamily="34" charset="-122"/>
                <a:ea typeface="微软雅黑" pitchFamily="34" charset="-122"/>
              </a:rPr>
              <a:t>药物的</a:t>
            </a:r>
            <a:r>
              <a:rPr lang="zh-CN" altLang="en-US" sz="2400" dirty="0" smtClean="0">
                <a:latin typeface="微软雅黑" pitchFamily="34" charset="-122"/>
                <a:ea typeface="微软雅黑" pitchFamily="34" charset="-122"/>
              </a:rPr>
              <a:t>示踪剂，</a:t>
            </a:r>
            <a:r>
              <a:rPr lang="zh-CN" altLang="en-US" sz="2400" dirty="0" smtClean="0">
                <a:latin typeface="微软雅黑" pitchFamily="34" charset="-122"/>
                <a:ea typeface="微软雅黑" pitchFamily="34" charset="-122"/>
              </a:rPr>
              <a:t>为接下来</a:t>
            </a:r>
            <a:r>
              <a:rPr lang="zh-CN" altLang="en-US" sz="2400" dirty="0" smtClean="0">
                <a:latin typeface="微软雅黑" pitchFamily="34" charset="-122"/>
                <a:ea typeface="微软雅黑" pitchFamily="34" charset="-122"/>
              </a:rPr>
              <a:t>的荧光共</a:t>
            </a:r>
            <a:r>
              <a:rPr lang="zh-CN" altLang="en-US" sz="2400" dirty="0" smtClean="0">
                <a:latin typeface="微软雅黑" pitchFamily="34" charset="-122"/>
                <a:ea typeface="微软雅黑" pitchFamily="34" charset="-122"/>
              </a:rPr>
              <a:t>定位实验提供基础。</a:t>
            </a:r>
            <a:endParaRPr lang="zh-CN" altLang="en-US" sz="2400"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9" name="文本框 199"/>
          <p:cNvSpPr txBox="1"/>
          <p:nvPr/>
        </p:nvSpPr>
        <p:spPr>
          <a:xfrm>
            <a:off x="3821376" y="325529"/>
            <a:ext cx="1255592" cy="646331"/>
          </a:xfrm>
          <a:prstGeom prst="rect">
            <a:avLst/>
          </a:prstGeom>
          <a:noFill/>
        </p:spPr>
        <p:txBody>
          <a:bodyPr wrap="square" rtlCol="0">
            <a:spAutoFit/>
          </a:bodyPr>
          <a:lstStyle/>
          <a:p>
            <a:r>
              <a:rPr lang="zh-CN" altLang="en-US" sz="3600" b="1" dirty="0" smtClean="0">
                <a:solidFill>
                  <a:srgbClr val="157E9F"/>
                </a:solidFill>
                <a:latin typeface="方正清刻本悦宋简体" panose="02000000000000000000" pitchFamily="2" charset="-122"/>
                <a:ea typeface="方正清刻本悦宋简体" panose="02000000000000000000" pitchFamily="2" charset="-122"/>
              </a:rPr>
              <a:t>结论</a:t>
            </a:r>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4" name="矩形 3"/>
          <p:cNvSpPr/>
          <p:nvPr/>
        </p:nvSpPr>
        <p:spPr>
          <a:xfrm>
            <a:off x="1248769" y="1848219"/>
            <a:ext cx="5807124" cy="1200329"/>
          </a:xfrm>
          <a:prstGeom prst="rect">
            <a:avLst/>
          </a:prstGeom>
        </p:spPr>
        <p:txBody>
          <a:bodyPr wrap="square">
            <a:spAutoFit/>
          </a:bodyPr>
          <a:lstStyle/>
          <a:p>
            <a:pPr lvl="0"/>
            <a:r>
              <a:rPr lang="zh-CN" altLang="en-US" sz="2400" b="1" dirty="0" smtClean="0">
                <a:solidFill>
                  <a:srgbClr val="157E9F"/>
                </a:solidFill>
                <a:latin typeface="微软雅黑" pitchFamily="34" charset="-122"/>
                <a:ea typeface="微软雅黑" pitchFamily="34" charset="-122"/>
              </a:rPr>
              <a:t>结论</a:t>
            </a:r>
            <a:r>
              <a:rPr lang="zh-CN" altLang="en-US" sz="2400" b="1" dirty="0" smtClean="0">
                <a:solidFill>
                  <a:srgbClr val="157E9F"/>
                </a:solidFill>
                <a:latin typeface="微软雅黑" pitchFamily="34" charset="-122"/>
                <a:ea typeface="微软雅黑" pitchFamily="34" charset="-122"/>
              </a:rPr>
              <a:t>一</a:t>
            </a:r>
            <a:endParaRPr lang="en-US" altLang="zh-CN" sz="2400" b="1" dirty="0" smtClean="0">
              <a:solidFill>
                <a:srgbClr val="157E9F"/>
              </a:solidFill>
              <a:latin typeface="微软雅黑" pitchFamily="34" charset="-122"/>
              <a:ea typeface="微软雅黑" pitchFamily="34" charset="-122"/>
            </a:endParaRPr>
          </a:p>
          <a:p>
            <a:pPr lvl="0"/>
            <a:r>
              <a:rPr lang="en-US" altLang="zh-CN" sz="2400" b="1" dirty="0" smtClean="0">
                <a:latin typeface="微软雅黑" pitchFamily="34" charset="-122"/>
                <a:ea typeface="微软雅黑" pitchFamily="34" charset="-122"/>
              </a:rPr>
              <a:t> </a:t>
            </a:r>
            <a:r>
              <a:rPr lang="en-US" altLang="zh-CN" sz="2400" b="1" dirty="0" smtClean="0">
                <a:latin typeface="微软雅黑" pitchFamily="34" charset="-122"/>
                <a:ea typeface="微软雅黑" pitchFamily="34" charset="-122"/>
              </a:rPr>
              <a:t>       </a:t>
            </a:r>
            <a:r>
              <a:rPr lang="zh-CN" altLang="en-US" sz="2400" b="1" dirty="0" smtClean="0">
                <a:latin typeface="微软雅黑" pitchFamily="34" charset="-122"/>
                <a:ea typeface="微软雅黑" pitchFamily="34" charset="-122"/>
              </a:rPr>
              <a:t>用</a:t>
            </a:r>
            <a:r>
              <a:rPr lang="en-US" altLang="zh-CN" sz="2400" b="1" dirty="0" smtClean="0">
                <a:latin typeface="微软雅黑" pitchFamily="34" charset="-122"/>
                <a:ea typeface="微软雅黑" pitchFamily="34" charset="-122"/>
              </a:rPr>
              <a:t>EDC/NHS</a:t>
            </a:r>
            <a:r>
              <a:rPr lang="zh-CN" altLang="en-US" sz="2400" b="1" dirty="0" smtClean="0">
                <a:latin typeface="微软雅黑" pitchFamily="34" charset="-122"/>
                <a:ea typeface="微软雅黑" pitchFamily="34" charset="-122"/>
              </a:rPr>
              <a:t>法成功在</a:t>
            </a:r>
            <a:r>
              <a:rPr lang="zh-CN" altLang="en-US" sz="2400" b="1" dirty="0" smtClean="0">
                <a:latin typeface="微软雅黑" pitchFamily="34" charset="-122"/>
                <a:ea typeface="微软雅黑" pitchFamily="34" charset="-122"/>
              </a:rPr>
              <a:t>纳米二氧化锆表面连接了两种</a:t>
            </a:r>
            <a:r>
              <a:rPr lang="zh-CN" altLang="en-US" sz="2400" b="1" dirty="0" smtClean="0">
                <a:latin typeface="微软雅黑" pitchFamily="34" charset="-122"/>
                <a:ea typeface="微软雅黑" pitchFamily="34" charset="-122"/>
              </a:rPr>
              <a:t>靶</a:t>
            </a:r>
            <a:r>
              <a:rPr lang="zh-CN" altLang="en-US" sz="2400" b="1" dirty="0" smtClean="0">
                <a:latin typeface="微软雅黑" pitchFamily="34" charset="-122"/>
                <a:ea typeface="微软雅黑" pitchFamily="34" charset="-122"/>
              </a:rPr>
              <a:t>分子：</a:t>
            </a:r>
            <a:r>
              <a:rPr lang="en-US" altLang="zh-CN" sz="2400" b="1" dirty="0" smtClean="0">
                <a:latin typeface="微软雅黑" pitchFamily="34" charset="-122"/>
                <a:ea typeface="微软雅黑" pitchFamily="34" charset="-122"/>
              </a:rPr>
              <a:t>TPP</a:t>
            </a:r>
            <a:r>
              <a:rPr lang="zh-CN" altLang="en-US" sz="2400" b="1" dirty="0" smtClean="0">
                <a:latin typeface="微软雅黑" pitchFamily="34" charset="-122"/>
                <a:ea typeface="微软雅黑" pitchFamily="34" charset="-122"/>
              </a:rPr>
              <a:t>，</a:t>
            </a:r>
            <a:r>
              <a:rPr lang="en-US" altLang="zh-CN" sz="2400" b="1" dirty="0" smtClean="0">
                <a:latin typeface="微软雅黑" pitchFamily="34" charset="-122"/>
                <a:ea typeface="微软雅黑" pitchFamily="34" charset="-122"/>
              </a:rPr>
              <a:t>iRGD</a:t>
            </a:r>
            <a:r>
              <a:rPr lang="zh-CN" altLang="en-US" sz="2400" b="1" dirty="0" smtClean="0">
                <a:latin typeface="微软雅黑" pitchFamily="34" charset="-122"/>
                <a:ea typeface="微软雅黑" pitchFamily="34" charset="-122"/>
              </a:rPr>
              <a:t>。</a:t>
            </a:r>
            <a:endParaRPr lang="zh-CN" altLang="en-US" sz="2400" dirty="0">
              <a:latin typeface="微软雅黑" pitchFamily="34" charset="-122"/>
              <a:ea typeface="微软雅黑" pitchFamily="34" charset="-122"/>
            </a:endParaRPr>
          </a:p>
        </p:txBody>
      </p:sp>
      <p:sp>
        <p:nvSpPr>
          <p:cNvPr id="5" name="矩形 4"/>
          <p:cNvSpPr/>
          <p:nvPr/>
        </p:nvSpPr>
        <p:spPr>
          <a:xfrm>
            <a:off x="1221473" y="3515267"/>
            <a:ext cx="6121021" cy="1200329"/>
          </a:xfrm>
          <a:prstGeom prst="rect">
            <a:avLst/>
          </a:prstGeom>
        </p:spPr>
        <p:txBody>
          <a:bodyPr wrap="square">
            <a:spAutoFit/>
          </a:bodyPr>
          <a:lstStyle/>
          <a:p>
            <a:pPr lvl="0"/>
            <a:r>
              <a:rPr lang="zh-CN" altLang="en-US" sz="2400" b="1" dirty="0" smtClean="0">
                <a:solidFill>
                  <a:srgbClr val="157E9F"/>
                </a:solidFill>
                <a:latin typeface="微软雅黑" pitchFamily="34" charset="-122"/>
                <a:ea typeface="微软雅黑" pitchFamily="34" charset="-122"/>
              </a:rPr>
              <a:t>结论二</a:t>
            </a:r>
            <a:endParaRPr lang="en-US" altLang="zh-CN" sz="2400" b="1" dirty="0" smtClean="0">
              <a:solidFill>
                <a:srgbClr val="157E9F"/>
              </a:solidFill>
              <a:latin typeface="微软雅黑" pitchFamily="34" charset="-122"/>
              <a:ea typeface="微软雅黑" pitchFamily="34" charset="-122"/>
            </a:endParaRPr>
          </a:p>
          <a:p>
            <a:pPr lvl="0"/>
            <a:r>
              <a:rPr lang="en-US" altLang="zh-CN" sz="2400" b="1" dirty="0" smtClean="0">
                <a:latin typeface="微软雅黑" pitchFamily="34" charset="-122"/>
                <a:ea typeface="微软雅黑" pitchFamily="34" charset="-122"/>
              </a:rPr>
              <a:t> </a:t>
            </a:r>
            <a:r>
              <a:rPr lang="en-US" altLang="zh-CN" sz="2400" b="1" dirty="0" smtClean="0">
                <a:latin typeface="微软雅黑" pitchFamily="34" charset="-122"/>
                <a:ea typeface="微软雅黑" pitchFamily="34" charset="-122"/>
              </a:rPr>
              <a:t>        </a:t>
            </a:r>
            <a:r>
              <a:rPr lang="zh-CN" altLang="en-US" sz="2400" b="1" dirty="0" smtClean="0">
                <a:latin typeface="微软雅黑" pitchFamily="34" charset="-122"/>
                <a:ea typeface="微软雅黑" pitchFamily="34" charset="-122"/>
              </a:rPr>
              <a:t>合成</a:t>
            </a:r>
            <a:r>
              <a:rPr lang="zh-CN" altLang="en-US" sz="2400" b="1" dirty="0" smtClean="0">
                <a:latin typeface="微软雅黑" pitchFamily="34" charset="-122"/>
                <a:ea typeface="微软雅黑" pitchFamily="34" charset="-122"/>
              </a:rPr>
              <a:t>的目标产物（</a:t>
            </a:r>
            <a:r>
              <a:rPr lang="en-US" altLang="zh-CN" sz="2400" b="1" dirty="0" smtClean="0">
                <a:latin typeface="微软雅黑" pitchFamily="34" charset="-122"/>
                <a:ea typeface="微软雅黑" pitchFamily="34" charset="-122"/>
              </a:rPr>
              <a:t>MZCNs</a:t>
            </a:r>
            <a:r>
              <a:rPr lang="zh-CN" altLang="en-US" sz="2400" b="1" dirty="0" smtClean="0">
                <a:latin typeface="微软雅黑" pitchFamily="34" charset="-122"/>
                <a:ea typeface="微软雅黑" pitchFamily="34" charset="-122"/>
              </a:rPr>
              <a:t>）在体外实验具备微波增敏功能。</a:t>
            </a:r>
            <a:endParaRPr lang="zh-CN" altLang="en-US" sz="2400"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208" y="157326"/>
            <a:ext cx="6538763" cy="1084620"/>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463774" y="327547"/>
            <a:ext cx="8424936" cy="1105468"/>
          </a:xfrm>
        </p:spPr>
        <p:txBody>
          <a:bodyPr>
            <a:normAutofit fontScale="90000"/>
          </a:bodyPr>
          <a:lstStyle/>
          <a:p>
            <a:pPr>
              <a:lnSpc>
                <a:spcPct val="100000"/>
              </a:lnSpc>
            </a:pPr>
            <a:r>
              <a:rPr lang="zh-CN" altLang="en-US" sz="3100" dirty="0" smtClean="0"/>
              <a:t>第二部分：</a:t>
            </a:r>
            <a:r>
              <a:rPr lang="zh-CN" altLang="zh-CN" sz="3200" cap="small" dirty="0" smtClean="0"/>
              <a:t>细胞实验中的升温性能、线粒体靶向性与微波增敏效果的实验研究</a:t>
            </a:r>
            <a:r>
              <a:rPr lang="en-US" altLang="zh-CN" sz="3100" b="1" dirty="0" smtClean="0"/>
              <a:t>   </a:t>
            </a:r>
            <a:r>
              <a:rPr lang="en-US" altLang="zh-CN" sz="3300" dirty="0" smtClean="0">
                <a:latin typeface="+mj-ea"/>
              </a:rPr>
              <a:t/>
            </a:r>
            <a:br>
              <a:rPr lang="en-US" altLang="zh-CN" sz="3300" dirty="0" smtClean="0">
                <a:latin typeface="+mj-ea"/>
              </a:rPr>
            </a:br>
            <a:endParaRPr lang="zh-CN" altLang="en-US" sz="3300" dirty="0">
              <a:latin typeface="+mj-ea"/>
            </a:endParaRPr>
          </a:p>
        </p:txBody>
      </p:sp>
      <p:sp>
        <p:nvSpPr>
          <p:cNvPr id="26" name="TextBox 25"/>
          <p:cNvSpPr txBox="1"/>
          <p:nvPr/>
        </p:nvSpPr>
        <p:spPr>
          <a:xfrm>
            <a:off x="491319" y="1378424"/>
            <a:ext cx="1832553" cy="584775"/>
          </a:xfrm>
          <a:prstGeom prst="rect">
            <a:avLst/>
          </a:prstGeom>
          <a:noFill/>
        </p:spPr>
        <p:txBody>
          <a:bodyPr wrap="none" rtlCol="0">
            <a:spAutoFit/>
          </a:bodyPr>
          <a:lstStyle/>
          <a:p>
            <a:r>
              <a:rPr lang="zh-CN" altLang="en-US" sz="3200" b="1" dirty="0" smtClean="0">
                <a:solidFill>
                  <a:srgbClr val="157E9F"/>
                </a:solidFill>
              </a:rPr>
              <a:t>研究方法</a:t>
            </a:r>
            <a:endParaRPr lang="zh-CN" altLang="en-US" sz="3200" b="1" dirty="0">
              <a:solidFill>
                <a:srgbClr val="157E9F"/>
              </a:solidFill>
            </a:endParaRPr>
          </a:p>
        </p:txBody>
      </p:sp>
      <p:graphicFrame>
        <p:nvGraphicFramePr>
          <p:cNvPr id="27" name="图示 26"/>
          <p:cNvGraphicFramePr/>
          <p:nvPr/>
        </p:nvGraphicFramePr>
        <p:xfrm>
          <a:off x="991735" y="941695"/>
          <a:ext cx="6992205" cy="4954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208" y="157326"/>
            <a:ext cx="6538763" cy="1084620"/>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463774" y="327547"/>
            <a:ext cx="8424936" cy="1105468"/>
          </a:xfrm>
        </p:spPr>
        <p:txBody>
          <a:bodyPr>
            <a:normAutofit fontScale="90000"/>
          </a:bodyPr>
          <a:lstStyle/>
          <a:p>
            <a:pPr>
              <a:lnSpc>
                <a:spcPct val="100000"/>
              </a:lnSpc>
            </a:pPr>
            <a:r>
              <a:rPr lang="zh-CN" altLang="en-US" sz="3100" dirty="0" smtClean="0"/>
              <a:t>第二部分：</a:t>
            </a:r>
            <a:r>
              <a:rPr lang="zh-CN" altLang="zh-CN" sz="3200" cap="small" dirty="0" smtClean="0"/>
              <a:t>细胞实验中的升温性能、线粒体靶向性与微波增敏效果的实验研究</a:t>
            </a:r>
            <a:r>
              <a:rPr lang="en-US" altLang="zh-CN" sz="3100" b="1" dirty="0" smtClean="0"/>
              <a:t>   </a:t>
            </a:r>
            <a:r>
              <a:rPr lang="en-US" altLang="zh-CN" sz="3300" dirty="0" smtClean="0">
                <a:latin typeface="+mj-ea"/>
              </a:rPr>
              <a:t/>
            </a:r>
            <a:br>
              <a:rPr lang="en-US" altLang="zh-CN" sz="3300" dirty="0" smtClean="0">
                <a:latin typeface="+mj-ea"/>
              </a:rPr>
            </a:br>
            <a:endParaRPr lang="zh-CN" altLang="en-US" sz="3300" dirty="0">
              <a:latin typeface="+mj-ea"/>
            </a:endParaRPr>
          </a:p>
        </p:txBody>
      </p:sp>
      <p:sp>
        <p:nvSpPr>
          <p:cNvPr id="26" name="TextBox 25"/>
          <p:cNvSpPr txBox="1"/>
          <p:nvPr/>
        </p:nvSpPr>
        <p:spPr>
          <a:xfrm>
            <a:off x="491319" y="1378424"/>
            <a:ext cx="1832553" cy="584775"/>
          </a:xfrm>
          <a:prstGeom prst="rect">
            <a:avLst/>
          </a:prstGeom>
          <a:noFill/>
        </p:spPr>
        <p:txBody>
          <a:bodyPr wrap="none" rtlCol="0">
            <a:spAutoFit/>
          </a:bodyPr>
          <a:lstStyle/>
          <a:p>
            <a:r>
              <a:rPr lang="zh-CN" altLang="en-US" sz="3200" b="1" dirty="0" smtClean="0">
                <a:solidFill>
                  <a:srgbClr val="157E9F"/>
                </a:solidFill>
              </a:rPr>
              <a:t>研究方法</a:t>
            </a:r>
            <a:endParaRPr lang="zh-CN" altLang="en-US" sz="3200" b="1" dirty="0">
              <a:solidFill>
                <a:srgbClr val="157E9F"/>
              </a:solidFill>
            </a:endParaRPr>
          </a:p>
        </p:txBody>
      </p:sp>
      <p:sp>
        <p:nvSpPr>
          <p:cNvPr id="6" name="TextBox 5"/>
          <p:cNvSpPr txBox="1"/>
          <p:nvPr/>
        </p:nvSpPr>
        <p:spPr>
          <a:xfrm>
            <a:off x="627796" y="2129052"/>
            <a:ext cx="7710985" cy="3416320"/>
          </a:xfrm>
          <a:prstGeom prst="rect">
            <a:avLst/>
          </a:prstGeom>
          <a:noFill/>
        </p:spPr>
        <p:txBody>
          <a:bodyPr wrap="square" rtlCol="0">
            <a:spAutoFit/>
          </a:bodyPr>
          <a:lstStyle/>
          <a:p>
            <a:r>
              <a:rPr lang="zh-CN" altLang="en-US" sz="2400" b="1" dirty="0" smtClean="0">
                <a:latin typeface="微软雅黑" pitchFamily="34" charset="-122"/>
                <a:ea typeface="微软雅黑" pitchFamily="34" charset="-122"/>
              </a:rPr>
              <a:t>细胞微波升温实验：</a:t>
            </a:r>
            <a:endParaRPr lang="en-US" altLang="zh-CN" sz="2400" b="1" dirty="0" smtClean="0">
              <a:latin typeface="微软雅黑" pitchFamily="34" charset="-122"/>
              <a:ea typeface="微软雅黑" pitchFamily="34" charset="-122"/>
            </a:endParaRPr>
          </a:p>
          <a:p>
            <a:endParaRPr lang="en-US" altLang="zh-CN" sz="2400" b="1" dirty="0" smtClean="0">
              <a:latin typeface="微软雅黑" pitchFamily="34" charset="-122"/>
              <a:ea typeface="微软雅黑" pitchFamily="34" charset="-122"/>
            </a:endParaRPr>
          </a:p>
          <a:p>
            <a:r>
              <a:rPr lang="en-US" altLang="zh-CN" sz="2400" dirty="0" smtClean="0">
                <a:latin typeface="微软雅黑" pitchFamily="34" charset="-122"/>
                <a:ea typeface="微软雅黑" pitchFamily="34" charset="-122"/>
              </a:rPr>
              <a:t>1.</a:t>
            </a:r>
            <a:r>
              <a:rPr lang="zh-CN" altLang="en-US" sz="2400" dirty="0" smtClean="0">
                <a:latin typeface="微软雅黑" pitchFamily="34" charset="-122"/>
                <a:ea typeface="微软雅黑" pitchFamily="34" charset="-122"/>
              </a:rPr>
              <a:t>分别</a:t>
            </a:r>
            <a:r>
              <a:rPr lang="zh-CN" altLang="en-US" sz="2400" dirty="0" smtClean="0">
                <a:latin typeface="微软雅黑" pitchFamily="34" charset="-122"/>
                <a:ea typeface="微软雅黑" pitchFamily="34" charset="-122"/>
              </a:rPr>
              <a:t>设置高浓度组</a:t>
            </a:r>
            <a:r>
              <a:rPr lang="en-US" sz="2400" dirty="0" smtClean="0">
                <a:latin typeface="微软雅黑" pitchFamily="34" charset="-122"/>
                <a:ea typeface="微软雅黑" pitchFamily="34" charset="-122"/>
              </a:rPr>
              <a:t>200 </a:t>
            </a:r>
            <a:r>
              <a:rPr lang="en-US" sz="2400" dirty="0" err="1" smtClean="0">
                <a:latin typeface="微软雅黑" pitchFamily="34" charset="-122"/>
                <a:ea typeface="微软雅黑" pitchFamily="34" charset="-122"/>
              </a:rPr>
              <a:t>μg</a:t>
            </a:r>
            <a:r>
              <a:rPr lang="en-US" sz="2400" dirty="0" smtClean="0">
                <a:latin typeface="微软雅黑" pitchFamily="34" charset="-122"/>
                <a:ea typeface="微软雅黑" pitchFamily="34" charset="-122"/>
              </a:rPr>
              <a:t>/</a:t>
            </a:r>
            <a:r>
              <a:rPr lang="en-US" sz="2400" dirty="0" err="1" smtClean="0">
                <a:latin typeface="微软雅黑" pitchFamily="34" charset="-122"/>
                <a:ea typeface="微软雅黑" pitchFamily="34" charset="-122"/>
              </a:rPr>
              <a:t>mL</a:t>
            </a:r>
            <a:r>
              <a:rPr lang="zh-CN" altLang="en-US" sz="2400" dirty="0" smtClean="0">
                <a:latin typeface="微软雅黑" pitchFamily="34" charset="-122"/>
                <a:ea typeface="微软雅黑" pitchFamily="34" charset="-122"/>
              </a:rPr>
              <a:t>，低浓度组</a:t>
            </a:r>
            <a:r>
              <a:rPr lang="en-US" sz="2400" dirty="0" smtClean="0">
                <a:latin typeface="微软雅黑" pitchFamily="34" charset="-122"/>
                <a:ea typeface="微软雅黑" pitchFamily="34" charset="-122"/>
              </a:rPr>
              <a:t>100 </a:t>
            </a:r>
            <a:r>
              <a:rPr lang="en-US" sz="2400" dirty="0" err="1" smtClean="0">
                <a:latin typeface="微软雅黑" pitchFamily="34" charset="-122"/>
                <a:ea typeface="微软雅黑" pitchFamily="34" charset="-122"/>
              </a:rPr>
              <a:t>μg</a:t>
            </a:r>
            <a:r>
              <a:rPr lang="en-US" sz="2400" dirty="0" smtClean="0">
                <a:latin typeface="微软雅黑" pitchFamily="34" charset="-122"/>
                <a:ea typeface="微软雅黑" pitchFamily="34" charset="-122"/>
              </a:rPr>
              <a:t>/</a:t>
            </a:r>
            <a:r>
              <a:rPr lang="en-US" sz="2400" dirty="0" err="1" smtClean="0">
                <a:latin typeface="微软雅黑" pitchFamily="34" charset="-122"/>
                <a:ea typeface="微软雅黑" pitchFamily="34" charset="-122"/>
              </a:rPr>
              <a:t>mL</a:t>
            </a:r>
            <a:endParaRPr lang="en-US" sz="2400" dirty="0" smtClean="0">
              <a:latin typeface="微软雅黑" pitchFamily="34" charset="-122"/>
              <a:ea typeface="微软雅黑" pitchFamily="34" charset="-122"/>
            </a:endParaRPr>
          </a:p>
          <a:p>
            <a:r>
              <a:rPr lang="en-US"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和</a:t>
            </a:r>
            <a:r>
              <a:rPr lang="zh-CN" altLang="en-US" sz="2400" dirty="0" smtClean="0">
                <a:latin typeface="微软雅黑" pitchFamily="34" charset="-122"/>
                <a:ea typeface="微软雅黑" pitchFamily="34" charset="-122"/>
              </a:rPr>
              <a:t>空白对照组</a:t>
            </a:r>
            <a:r>
              <a:rPr lang="zh-CN" altLang="en-US"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r>
              <a:rPr lang="en-US" altLang="zh-CN" sz="2400" dirty="0" smtClean="0">
                <a:latin typeface="微软雅黑" pitchFamily="34" charset="-122"/>
                <a:ea typeface="微软雅黑" pitchFamily="34" charset="-122"/>
              </a:rPr>
              <a:t>2.</a:t>
            </a:r>
            <a:r>
              <a:rPr lang="zh-CN" altLang="en-US" sz="2400" dirty="0" smtClean="0">
                <a:latin typeface="微软雅黑" pitchFamily="34" charset="-122"/>
                <a:ea typeface="微软雅黑" pitchFamily="34" charset="-122"/>
              </a:rPr>
              <a:t>将</a:t>
            </a:r>
            <a:r>
              <a:rPr lang="en-US" altLang="zh-CN" sz="2400" dirty="0" smtClean="0">
                <a:latin typeface="微软雅黑" pitchFamily="34" charset="-122"/>
                <a:ea typeface="微软雅黑" pitchFamily="34" charset="-122"/>
              </a:rPr>
              <a:t>HepG2</a:t>
            </a:r>
            <a:r>
              <a:rPr lang="zh-CN" altLang="en-US" sz="2400" dirty="0" smtClean="0">
                <a:latin typeface="微软雅黑" pitchFamily="34" charset="-122"/>
                <a:ea typeface="微软雅黑" pitchFamily="34" charset="-122"/>
              </a:rPr>
              <a:t>细胞</a:t>
            </a:r>
            <a:r>
              <a:rPr lang="zh-CN" altLang="en-US" sz="2400" dirty="0" smtClean="0">
                <a:latin typeface="微软雅黑" pitchFamily="34" charset="-122"/>
                <a:ea typeface="微软雅黑" pitchFamily="34" charset="-122"/>
              </a:rPr>
              <a:t>与</a:t>
            </a:r>
            <a:r>
              <a:rPr lang="en-US" sz="2400" dirty="0" smtClean="0">
                <a:latin typeface="微软雅黑" pitchFamily="34" charset="-122"/>
                <a:ea typeface="微软雅黑" pitchFamily="34" charset="-122"/>
              </a:rPr>
              <a:t>MZCNs</a:t>
            </a:r>
            <a:r>
              <a:rPr lang="zh-CN" altLang="en-US" sz="2400" dirty="0" smtClean="0">
                <a:latin typeface="微软雅黑" pitchFamily="34" charset="-122"/>
                <a:ea typeface="微软雅黑" pitchFamily="34" charset="-122"/>
              </a:rPr>
              <a:t>共同</a:t>
            </a:r>
            <a:r>
              <a:rPr lang="zh-CN" altLang="en-US" sz="2400" dirty="0" smtClean="0">
                <a:latin typeface="微软雅黑" pitchFamily="34" charset="-122"/>
                <a:ea typeface="微软雅黑" pitchFamily="34" charset="-122"/>
              </a:rPr>
              <a:t>孵育。 </a:t>
            </a:r>
            <a:r>
              <a:rPr lang="zh-CN" altLang="en-US" sz="2400" dirty="0" smtClean="0">
                <a:latin typeface="微软雅黑" pitchFamily="34" charset="-122"/>
                <a:ea typeface="微软雅黑" pitchFamily="34" charset="-122"/>
              </a:rPr>
              <a:t>用</a:t>
            </a:r>
            <a:r>
              <a:rPr lang="en-US" sz="2400" dirty="0" smtClean="0">
                <a:latin typeface="微软雅黑" pitchFamily="34" charset="-122"/>
                <a:ea typeface="微软雅黑" pitchFamily="34" charset="-122"/>
              </a:rPr>
              <a:t>PBS</a:t>
            </a:r>
            <a:r>
              <a:rPr lang="zh-CN" altLang="en-US" sz="2400" dirty="0" smtClean="0">
                <a:latin typeface="微软雅黑" pitchFamily="34" charset="-122"/>
                <a:ea typeface="微软雅黑" pitchFamily="34" charset="-122"/>
              </a:rPr>
              <a:t>除去</a:t>
            </a:r>
            <a:r>
              <a:rPr lang="zh-CN" altLang="en-US" sz="2400" dirty="0" smtClean="0">
                <a:latin typeface="微软雅黑" pitchFamily="34" charset="-122"/>
                <a:ea typeface="微软雅黑" pitchFamily="34" charset="-122"/>
              </a:rPr>
              <a:t>上</a:t>
            </a:r>
            <a:r>
              <a:rPr lang="zh-CN" altLang="en-US" sz="2400" dirty="0" smtClean="0">
                <a:latin typeface="微软雅黑" pitchFamily="34" charset="-122"/>
                <a:ea typeface="微软雅黑" pitchFamily="34" charset="-122"/>
              </a:rPr>
              <a:t>清</a:t>
            </a:r>
            <a:endParaRPr lang="en-US" altLang="zh-CN" sz="2400" dirty="0" smtClean="0">
              <a:latin typeface="微软雅黑" pitchFamily="34" charset="-122"/>
              <a:ea typeface="微软雅黑" pitchFamily="34" charset="-122"/>
            </a:endParaRPr>
          </a:p>
          <a:p>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 中</a:t>
            </a:r>
            <a:r>
              <a:rPr lang="zh-CN" altLang="en-US" sz="2400" dirty="0" smtClean="0">
                <a:latin typeface="微软雅黑" pitchFamily="34" charset="-122"/>
                <a:ea typeface="微软雅黑" pitchFamily="34" charset="-122"/>
              </a:rPr>
              <a:t>未被</a:t>
            </a:r>
            <a:r>
              <a:rPr lang="zh-CN" altLang="en-US" sz="2400" dirty="0" smtClean="0">
                <a:latin typeface="微软雅黑" pitchFamily="34" charset="-122"/>
                <a:ea typeface="微软雅黑" pitchFamily="34" charset="-122"/>
              </a:rPr>
              <a:t>细胞</a:t>
            </a:r>
            <a:r>
              <a:rPr lang="zh-CN" altLang="en-US" sz="2400" dirty="0" smtClean="0">
                <a:latin typeface="微软雅黑" pitchFamily="34" charset="-122"/>
                <a:ea typeface="微软雅黑" pitchFamily="34" charset="-122"/>
              </a:rPr>
              <a:t>摄取</a:t>
            </a:r>
            <a:r>
              <a:rPr lang="zh-CN" altLang="en-US" sz="2400" dirty="0" smtClean="0">
                <a:latin typeface="微软雅黑" pitchFamily="34" charset="-122"/>
                <a:ea typeface="微软雅黑" pitchFamily="34" charset="-122"/>
              </a:rPr>
              <a:t>的</a:t>
            </a:r>
            <a:r>
              <a:rPr lang="en-US" altLang="zh-CN" sz="2400" dirty="0" smtClean="0">
                <a:latin typeface="微软雅黑" pitchFamily="34" charset="-122"/>
                <a:ea typeface="微软雅黑" pitchFamily="34" charset="-122"/>
              </a:rPr>
              <a:t>3.</a:t>
            </a:r>
            <a:r>
              <a:rPr lang="en-US" sz="2400" dirty="0" smtClean="0">
                <a:latin typeface="微软雅黑" pitchFamily="34" charset="-122"/>
                <a:ea typeface="微软雅黑" pitchFamily="34" charset="-122"/>
              </a:rPr>
              <a:t>MZCNs</a:t>
            </a:r>
            <a:r>
              <a:rPr lang="zh-CN" altLang="en-US"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然后消化</a:t>
            </a:r>
            <a:r>
              <a:rPr lang="zh-CN" altLang="en-US" sz="2400" dirty="0" smtClean="0">
                <a:latin typeface="微软雅黑" pitchFamily="34" charset="-122"/>
                <a:ea typeface="微软雅黑" pitchFamily="34" charset="-122"/>
              </a:rPr>
              <a:t>细胞，离心</a:t>
            </a:r>
            <a:r>
              <a:rPr lang="zh-CN" altLang="en-US" sz="2400" dirty="0" smtClean="0">
                <a:latin typeface="微软雅黑" pitchFamily="34" charset="-122"/>
                <a:ea typeface="微软雅黑" pitchFamily="34" charset="-122"/>
              </a:rPr>
              <a:t>收</a:t>
            </a:r>
            <a:endParaRPr lang="en-US" altLang="zh-CN" sz="2400" dirty="0" smtClean="0">
              <a:latin typeface="微软雅黑" pitchFamily="34" charset="-122"/>
              <a:ea typeface="微软雅黑" pitchFamily="34" charset="-122"/>
            </a:endParaRPr>
          </a:p>
          <a:p>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 集</a:t>
            </a:r>
            <a:r>
              <a:rPr lang="zh-CN" altLang="en-US" sz="2400" dirty="0" smtClean="0">
                <a:latin typeface="微软雅黑" pitchFamily="34" charset="-122"/>
                <a:ea typeface="微软雅黑" pitchFamily="34" charset="-122"/>
              </a:rPr>
              <a:t>后将</a:t>
            </a:r>
            <a:r>
              <a:rPr lang="zh-CN" altLang="en-US" sz="2400" dirty="0" smtClean="0">
                <a:latin typeface="微软雅黑" pitchFamily="34" charset="-122"/>
                <a:ea typeface="微软雅黑" pitchFamily="34" charset="-122"/>
              </a:rPr>
              <a:t>细胞悬液加入微波加热板。</a:t>
            </a:r>
            <a:endParaRPr lang="en-US" altLang="zh-CN" sz="2400" dirty="0" smtClean="0">
              <a:latin typeface="微软雅黑" pitchFamily="34" charset="-122"/>
              <a:ea typeface="微软雅黑" pitchFamily="34" charset="-122"/>
            </a:endParaRPr>
          </a:p>
          <a:p>
            <a:r>
              <a:rPr lang="en-US" altLang="zh-CN" sz="2400" dirty="0" smtClean="0">
                <a:latin typeface="微软雅黑" pitchFamily="34" charset="-122"/>
                <a:ea typeface="微软雅黑" pitchFamily="34" charset="-122"/>
              </a:rPr>
              <a:t>4.</a:t>
            </a:r>
            <a:r>
              <a:rPr lang="zh-CN" altLang="en-US" sz="2400" dirty="0" smtClean="0">
                <a:latin typeface="微软雅黑" pitchFamily="34" charset="-122"/>
                <a:ea typeface="微软雅黑" pitchFamily="34" charset="-122"/>
              </a:rPr>
              <a:t>以</a:t>
            </a:r>
            <a:r>
              <a:rPr lang="en-US" sz="2400" dirty="0" smtClean="0">
                <a:latin typeface="微软雅黑" pitchFamily="34" charset="-122"/>
                <a:ea typeface="微软雅黑" pitchFamily="34" charset="-122"/>
              </a:rPr>
              <a:t>2W</a:t>
            </a:r>
            <a:r>
              <a:rPr lang="zh-CN" altLang="en-US" sz="2400" dirty="0" smtClean="0">
                <a:latin typeface="微软雅黑" pitchFamily="34" charset="-122"/>
                <a:ea typeface="微软雅黑" pitchFamily="34" charset="-122"/>
              </a:rPr>
              <a:t>低功率加热</a:t>
            </a:r>
            <a:r>
              <a:rPr lang="en-US" sz="2400" dirty="0" smtClean="0">
                <a:latin typeface="微软雅黑" pitchFamily="34" charset="-122"/>
                <a:ea typeface="微软雅黑" pitchFamily="34" charset="-122"/>
              </a:rPr>
              <a:t>20</a:t>
            </a:r>
            <a:r>
              <a:rPr lang="zh-CN" altLang="en-US" sz="2400" dirty="0" smtClean="0">
                <a:latin typeface="微软雅黑" pitchFamily="34" charset="-122"/>
                <a:ea typeface="微软雅黑" pitchFamily="34" charset="-122"/>
              </a:rPr>
              <a:t>分钟</a:t>
            </a:r>
            <a:r>
              <a:rPr lang="zh-CN" altLang="en-US"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r>
              <a:rPr lang="en-US" altLang="zh-CN" sz="2400" dirty="0" smtClean="0">
                <a:latin typeface="微软雅黑" pitchFamily="34" charset="-122"/>
                <a:ea typeface="微软雅黑" pitchFamily="34" charset="-122"/>
              </a:rPr>
              <a:t>5.</a:t>
            </a:r>
            <a:r>
              <a:rPr lang="zh-CN" altLang="en-US" sz="2400" dirty="0" smtClean="0">
                <a:latin typeface="微软雅黑" pitchFamily="34" charset="-122"/>
                <a:ea typeface="微软雅黑" pitchFamily="34" charset="-122"/>
              </a:rPr>
              <a:t>红外</a:t>
            </a:r>
            <a:r>
              <a:rPr lang="zh-CN" altLang="en-US" sz="2400" dirty="0" smtClean="0">
                <a:latin typeface="微软雅黑" pitchFamily="34" charset="-122"/>
                <a:ea typeface="微软雅黑" pitchFamily="34" charset="-122"/>
              </a:rPr>
              <a:t>热成像</a:t>
            </a:r>
            <a:r>
              <a:rPr lang="zh-CN" altLang="en-US" sz="2400" dirty="0" smtClean="0">
                <a:latin typeface="微软雅黑" pitchFamily="34" charset="-122"/>
                <a:ea typeface="微软雅黑" pitchFamily="34" charset="-122"/>
              </a:rPr>
              <a:t>仪监测</a:t>
            </a:r>
            <a:r>
              <a:rPr lang="zh-CN" altLang="en-US" sz="2400" dirty="0" smtClean="0">
                <a:latin typeface="微软雅黑" pitchFamily="34" charset="-122"/>
                <a:ea typeface="微软雅黑" pitchFamily="34" charset="-122"/>
              </a:rPr>
              <a:t>温度变化。</a:t>
            </a:r>
            <a:endParaRPr lang="zh-CN" altLang="en-US" sz="2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208" y="157326"/>
            <a:ext cx="6538763" cy="1084620"/>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463774" y="327547"/>
            <a:ext cx="8424936" cy="1105468"/>
          </a:xfrm>
        </p:spPr>
        <p:txBody>
          <a:bodyPr>
            <a:normAutofit fontScale="90000"/>
          </a:bodyPr>
          <a:lstStyle/>
          <a:p>
            <a:pPr>
              <a:lnSpc>
                <a:spcPct val="100000"/>
              </a:lnSpc>
            </a:pPr>
            <a:r>
              <a:rPr lang="zh-CN" altLang="en-US" sz="3100" dirty="0" smtClean="0"/>
              <a:t>第二部分：</a:t>
            </a:r>
            <a:r>
              <a:rPr lang="zh-CN" altLang="zh-CN" sz="3200" cap="small" dirty="0" smtClean="0"/>
              <a:t>细胞实验中的升温性能、线粒体靶向性与微波增敏效果的实验研究</a:t>
            </a:r>
            <a:r>
              <a:rPr lang="en-US" altLang="zh-CN" sz="3100" b="1" dirty="0" smtClean="0"/>
              <a:t>   </a:t>
            </a:r>
            <a:r>
              <a:rPr lang="en-US" altLang="zh-CN" sz="3300" dirty="0" smtClean="0">
                <a:latin typeface="+mj-ea"/>
              </a:rPr>
              <a:t/>
            </a:r>
            <a:br>
              <a:rPr lang="en-US" altLang="zh-CN" sz="3300" dirty="0" smtClean="0">
                <a:latin typeface="+mj-ea"/>
              </a:rPr>
            </a:br>
            <a:endParaRPr lang="zh-CN" altLang="en-US" sz="3300" dirty="0">
              <a:latin typeface="+mj-ea"/>
            </a:endParaRPr>
          </a:p>
        </p:txBody>
      </p:sp>
      <p:sp>
        <p:nvSpPr>
          <p:cNvPr id="26" name="TextBox 25"/>
          <p:cNvSpPr txBox="1"/>
          <p:nvPr/>
        </p:nvSpPr>
        <p:spPr>
          <a:xfrm>
            <a:off x="491319" y="1378424"/>
            <a:ext cx="1832553" cy="584775"/>
          </a:xfrm>
          <a:prstGeom prst="rect">
            <a:avLst/>
          </a:prstGeom>
          <a:noFill/>
        </p:spPr>
        <p:txBody>
          <a:bodyPr wrap="none" rtlCol="0">
            <a:spAutoFit/>
          </a:bodyPr>
          <a:lstStyle/>
          <a:p>
            <a:r>
              <a:rPr lang="zh-CN" altLang="en-US" sz="3200" b="1" dirty="0" smtClean="0">
                <a:solidFill>
                  <a:srgbClr val="157E9F"/>
                </a:solidFill>
              </a:rPr>
              <a:t>研究方法</a:t>
            </a:r>
            <a:endParaRPr lang="zh-CN" altLang="en-US" sz="3200" b="1" dirty="0">
              <a:solidFill>
                <a:srgbClr val="157E9F"/>
              </a:solidFill>
            </a:endParaRPr>
          </a:p>
        </p:txBody>
      </p:sp>
      <p:sp>
        <p:nvSpPr>
          <p:cNvPr id="6" name="TextBox 5"/>
          <p:cNvSpPr txBox="1"/>
          <p:nvPr/>
        </p:nvSpPr>
        <p:spPr>
          <a:xfrm>
            <a:off x="627796" y="2129052"/>
            <a:ext cx="8188658" cy="3046988"/>
          </a:xfrm>
          <a:prstGeom prst="rect">
            <a:avLst/>
          </a:prstGeom>
          <a:noFill/>
        </p:spPr>
        <p:txBody>
          <a:bodyPr wrap="square" rtlCol="0">
            <a:spAutoFit/>
          </a:bodyPr>
          <a:lstStyle/>
          <a:p>
            <a:r>
              <a:rPr lang="en-US" sz="2400" b="1" dirty="0" smtClean="0">
                <a:latin typeface="微软雅黑" pitchFamily="34" charset="-122"/>
                <a:ea typeface="微软雅黑" pitchFamily="34" charset="-122"/>
              </a:rPr>
              <a:t>MZCNs</a:t>
            </a:r>
            <a:r>
              <a:rPr lang="zh-CN" altLang="en-US" sz="2400" b="1" dirty="0" smtClean="0">
                <a:latin typeface="微软雅黑" pitchFamily="34" charset="-122"/>
                <a:ea typeface="微软雅黑" pitchFamily="34" charset="-122"/>
              </a:rPr>
              <a:t>在细胞内共定位实验</a:t>
            </a:r>
            <a:r>
              <a:rPr lang="zh-CN" altLang="en-US" sz="2400" b="1" dirty="0" smtClean="0">
                <a:latin typeface="微软雅黑" pitchFamily="34" charset="-122"/>
                <a:ea typeface="微软雅黑" pitchFamily="34" charset="-122"/>
              </a:rPr>
              <a:t>：</a:t>
            </a:r>
            <a:endParaRPr lang="en-US" altLang="zh-CN" sz="2400" b="1" dirty="0" smtClean="0">
              <a:latin typeface="微软雅黑" pitchFamily="34" charset="-122"/>
              <a:ea typeface="微软雅黑" pitchFamily="34" charset="-122"/>
            </a:endParaRPr>
          </a:p>
          <a:p>
            <a:endParaRPr lang="en-US" altLang="zh-CN" sz="2400" b="1" dirty="0" smtClean="0">
              <a:latin typeface="微软雅黑" pitchFamily="34" charset="-122"/>
              <a:ea typeface="微软雅黑" pitchFamily="34" charset="-122"/>
            </a:endParaRPr>
          </a:p>
          <a:p>
            <a:pPr marL="457200" indent="-457200">
              <a:buAutoNum type="arabicPeriod"/>
            </a:pPr>
            <a:r>
              <a:rPr lang="zh-CN" altLang="en-US" sz="2400" dirty="0" smtClean="0">
                <a:latin typeface="微软雅黑" pitchFamily="34" charset="-122"/>
                <a:ea typeface="微软雅黑" pitchFamily="34" charset="-122"/>
              </a:rPr>
              <a:t>以</a:t>
            </a:r>
            <a:r>
              <a:rPr lang="zh-CN" altLang="en-US" sz="2400" dirty="0" smtClean="0">
                <a:latin typeface="微软雅黑" pitchFamily="34" charset="-122"/>
                <a:ea typeface="微软雅黑" pitchFamily="34" charset="-122"/>
              </a:rPr>
              <a:t>连接的靶分子名称代表各个组加入的纳米材料</a:t>
            </a:r>
            <a:r>
              <a:rPr lang="zh-CN" altLang="en-US"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pPr marL="457200" indent="-457200"/>
            <a:r>
              <a:rPr lang="en-US" altLang="zh-CN" sz="2400" dirty="0" smtClean="0">
                <a:latin typeface="微软雅黑" pitchFamily="34" charset="-122"/>
                <a:ea typeface="微软雅黑" pitchFamily="34" charset="-122"/>
              </a:rPr>
              <a:t> </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分组</a:t>
            </a:r>
            <a:r>
              <a:rPr lang="zh-CN" altLang="en-US" sz="2400" dirty="0" smtClean="0">
                <a:latin typeface="微软雅黑" pitchFamily="34" charset="-122"/>
                <a:ea typeface="微软雅黑" pitchFamily="34" charset="-122"/>
              </a:rPr>
              <a:t>如下：</a:t>
            </a:r>
            <a:r>
              <a:rPr lang="en-US" sz="2400" dirty="0" smtClean="0">
                <a:latin typeface="微软雅黑" pitchFamily="34" charset="-122"/>
                <a:ea typeface="微软雅黑" pitchFamily="34" charset="-122"/>
              </a:rPr>
              <a:t>A MZCNs</a:t>
            </a:r>
            <a:r>
              <a:rPr lang="zh-CN" altLang="en-US" sz="2400" dirty="0" smtClean="0">
                <a:latin typeface="微软雅黑" pitchFamily="34" charset="-122"/>
                <a:ea typeface="微软雅黑" pitchFamily="34" charset="-122"/>
              </a:rPr>
              <a:t>既双靶向组（</a:t>
            </a:r>
            <a:r>
              <a:rPr lang="en-US" sz="2400" dirty="0" err="1" smtClean="0">
                <a:latin typeface="微软雅黑" pitchFamily="34" charset="-122"/>
                <a:ea typeface="微软雅黑" pitchFamily="34" charset="-122"/>
              </a:rPr>
              <a:t>TPP+iRGD</a:t>
            </a:r>
            <a:r>
              <a:rPr lang="zh-CN" altLang="en-US" sz="2400" dirty="0" smtClean="0">
                <a:latin typeface="微软雅黑" pitchFamily="34" charset="-122"/>
                <a:ea typeface="微软雅黑" pitchFamily="34" charset="-122"/>
              </a:rPr>
              <a:t>），</a:t>
            </a:r>
            <a:r>
              <a:rPr lang="en-US" sz="2400" dirty="0" smtClean="0">
                <a:latin typeface="微软雅黑" pitchFamily="34" charset="-122"/>
                <a:ea typeface="微软雅黑" pitchFamily="34" charset="-122"/>
              </a:rPr>
              <a:t> B</a:t>
            </a:r>
            <a:r>
              <a:rPr lang="zh-CN" altLang="en-US" sz="2400" dirty="0" smtClean="0">
                <a:latin typeface="微软雅黑" pitchFamily="34" charset="-122"/>
                <a:ea typeface="微软雅黑" pitchFamily="34" charset="-122"/>
              </a:rPr>
              <a:t>无靶向组（</a:t>
            </a:r>
            <a:r>
              <a:rPr lang="en-US" sz="2400" dirty="0" smtClean="0">
                <a:latin typeface="微软雅黑" pitchFamily="34" charset="-122"/>
                <a:ea typeface="微软雅黑" pitchFamily="34" charset="-122"/>
              </a:rPr>
              <a:t>None-target</a:t>
            </a:r>
            <a:r>
              <a:rPr lang="zh-CN" altLang="en-US" sz="2400" dirty="0" smtClean="0">
                <a:latin typeface="微软雅黑" pitchFamily="34" charset="-122"/>
                <a:ea typeface="微软雅黑" pitchFamily="34" charset="-122"/>
              </a:rPr>
              <a:t>），</a:t>
            </a:r>
            <a:r>
              <a:rPr lang="en-US" sz="2400" dirty="0" smtClean="0">
                <a:latin typeface="微软雅黑" pitchFamily="34" charset="-122"/>
                <a:ea typeface="微软雅黑" pitchFamily="34" charset="-122"/>
              </a:rPr>
              <a:t>C</a:t>
            </a:r>
            <a:r>
              <a:rPr lang="zh-CN" altLang="en-US" sz="2400" dirty="0" smtClean="0">
                <a:latin typeface="微软雅黑" pitchFamily="34" charset="-122"/>
                <a:ea typeface="微软雅黑" pitchFamily="34" charset="-122"/>
              </a:rPr>
              <a:t>仅连接</a:t>
            </a:r>
            <a:r>
              <a:rPr lang="en-US" sz="2400" dirty="0" smtClean="0">
                <a:latin typeface="微软雅黑" pitchFamily="34" charset="-122"/>
                <a:ea typeface="微软雅黑" pitchFamily="34" charset="-122"/>
              </a:rPr>
              <a:t>TPP</a:t>
            </a:r>
            <a:r>
              <a:rPr lang="zh-CN" altLang="en-US" sz="2400" dirty="0" smtClean="0">
                <a:latin typeface="微软雅黑" pitchFamily="34" charset="-122"/>
                <a:ea typeface="微软雅黑" pitchFamily="34" charset="-122"/>
              </a:rPr>
              <a:t>的单靶向组（</a:t>
            </a:r>
            <a:r>
              <a:rPr lang="en-US" sz="2400" dirty="0" smtClean="0">
                <a:latin typeface="微软雅黑" pitchFamily="34" charset="-122"/>
                <a:ea typeface="微软雅黑" pitchFamily="34" charset="-122"/>
              </a:rPr>
              <a:t>TPP</a:t>
            </a:r>
            <a:r>
              <a:rPr lang="zh-CN" altLang="en-US" sz="2400" dirty="0" smtClean="0">
                <a:latin typeface="微软雅黑" pitchFamily="34" charset="-122"/>
                <a:ea typeface="微软雅黑" pitchFamily="34" charset="-122"/>
              </a:rPr>
              <a:t>），</a:t>
            </a:r>
            <a:r>
              <a:rPr lang="en-US" sz="2400" dirty="0" smtClean="0">
                <a:latin typeface="微软雅黑" pitchFamily="34" charset="-122"/>
                <a:ea typeface="微软雅黑" pitchFamily="34" charset="-122"/>
              </a:rPr>
              <a:t>D</a:t>
            </a:r>
            <a:r>
              <a:rPr lang="zh-CN" altLang="en-US" sz="2400" dirty="0" smtClean="0">
                <a:latin typeface="微软雅黑" pitchFamily="34" charset="-122"/>
                <a:ea typeface="微软雅黑" pitchFamily="34" charset="-122"/>
              </a:rPr>
              <a:t>仅连接</a:t>
            </a:r>
            <a:r>
              <a:rPr lang="en-US" sz="2400" dirty="0" smtClean="0">
                <a:latin typeface="微软雅黑" pitchFamily="34" charset="-122"/>
                <a:ea typeface="微软雅黑" pitchFamily="34" charset="-122"/>
              </a:rPr>
              <a:t>iRGD</a:t>
            </a:r>
            <a:r>
              <a:rPr lang="zh-CN" altLang="en-US" sz="2400" dirty="0" smtClean="0">
                <a:latin typeface="微软雅黑" pitchFamily="34" charset="-122"/>
                <a:ea typeface="微软雅黑" pitchFamily="34" charset="-122"/>
              </a:rPr>
              <a:t>的单靶向组（</a:t>
            </a:r>
            <a:r>
              <a:rPr lang="en-US" sz="2400" dirty="0" smtClean="0">
                <a:latin typeface="微软雅黑" pitchFamily="34" charset="-122"/>
                <a:ea typeface="微软雅黑" pitchFamily="34" charset="-122"/>
              </a:rPr>
              <a:t>iRGD</a:t>
            </a:r>
            <a:r>
              <a:rPr lang="zh-CN" altLang="en-US" sz="2400" dirty="0" smtClean="0">
                <a:latin typeface="微软雅黑" pitchFamily="34" charset="-122"/>
                <a:ea typeface="微软雅黑" pitchFamily="34" charset="-122"/>
              </a:rPr>
              <a:t>）。 </a:t>
            </a:r>
            <a:endParaRPr lang="en-US" altLang="zh-CN" sz="2400" dirty="0" smtClean="0">
              <a:latin typeface="微软雅黑" pitchFamily="34" charset="-122"/>
              <a:ea typeface="微软雅黑" pitchFamily="34" charset="-122"/>
            </a:endParaRPr>
          </a:p>
          <a:p>
            <a:pPr marL="457200" indent="-457200"/>
            <a:r>
              <a:rPr lang="en-US" altLang="zh-CN" sz="2400" dirty="0" smtClean="0">
                <a:latin typeface="微软雅黑" pitchFamily="34" charset="-122"/>
                <a:ea typeface="微软雅黑" pitchFamily="34" charset="-122"/>
              </a:rPr>
              <a:t>2.</a:t>
            </a:r>
            <a:r>
              <a:rPr lang="zh-CN" altLang="en-US" sz="2400" dirty="0" smtClean="0">
                <a:latin typeface="微软雅黑" pitchFamily="34" charset="-122"/>
                <a:ea typeface="微软雅黑" pitchFamily="34" charset="-122"/>
              </a:rPr>
              <a:t>将</a:t>
            </a:r>
            <a:r>
              <a:rPr lang="en-US" altLang="zh-CN" sz="2400" dirty="0" smtClean="0">
                <a:latin typeface="微软雅黑" pitchFamily="34" charset="-122"/>
                <a:ea typeface="微软雅黑" pitchFamily="34" charset="-122"/>
              </a:rPr>
              <a:t>HepG2</a:t>
            </a:r>
            <a:r>
              <a:rPr lang="zh-CN" altLang="en-US" sz="2400" dirty="0" smtClean="0">
                <a:latin typeface="微软雅黑" pitchFamily="34" charset="-122"/>
                <a:ea typeface="微软雅黑" pitchFamily="34" charset="-122"/>
              </a:rPr>
              <a:t>细胞与</a:t>
            </a:r>
            <a:r>
              <a:rPr lang="en-US" altLang="en-US" sz="2400" dirty="0" smtClean="0">
                <a:latin typeface="微软雅黑" pitchFamily="34" charset="-122"/>
                <a:ea typeface="微软雅黑" pitchFamily="34" charset="-122"/>
              </a:rPr>
              <a:t>MZCNs</a:t>
            </a:r>
            <a:r>
              <a:rPr lang="zh-CN" altLang="en-US" sz="2400" dirty="0" smtClean="0">
                <a:latin typeface="微软雅黑" pitchFamily="34" charset="-122"/>
                <a:ea typeface="微软雅黑" pitchFamily="34" charset="-122"/>
              </a:rPr>
              <a:t>共同孵育</a:t>
            </a:r>
            <a:r>
              <a:rPr lang="en-US" altLang="zh-CN" sz="2400" dirty="0" smtClean="0">
                <a:latin typeface="微软雅黑" pitchFamily="34" charset="-122"/>
                <a:ea typeface="微软雅黑" pitchFamily="34" charset="-122"/>
              </a:rPr>
              <a:t>4</a:t>
            </a:r>
            <a:r>
              <a:rPr lang="zh-CN" altLang="en-US" sz="2400" dirty="0" smtClean="0">
                <a:latin typeface="微软雅黑" pitchFamily="34" charset="-122"/>
                <a:ea typeface="微软雅黑" pitchFamily="34" charset="-122"/>
              </a:rPr>
              <a:t>小时</a:t>
            </a:r>
            <a:r>
              <a:rPr lang="zh-CN" altLang="en-US" sz="2400" dirty="0" smtClean="0">
                <a:latin typeface="微软雅黑" pitchFamily="34" charset="-122"/>
                <a:ea typeface="微软雅黑" pitchFamily="34" charset="-122"/>
              </a:rPr>
              <a:t>，以</a:t>
            </a:r>
            <a:r>
              <a:rPr lang="en-US" altLang="en-US" sz="2400" dirty="0" smtClean="0">
                <a:latin typeface="微软雅黑" pitchFamily="34" charset="-122"/>
                <a:ea typeface="微软雅黑" pitchFamily="34" charset="-122"/>
              </a:rPr>
              <a:t>Mito-Tracker green</a:t>
            </a:r>
            <a:r>
              <a:rPr lang="zh-CN" altLang="en-US" sz="2400" dirty="0" smtClean="0">
                <a:latin typeface="微软雅黑" pitchFamily="34" charset="-122"/>
                <a:ea typeface="微软雅黑" pitchFamily="34" charset="-122"/>
              </a:rPr>
              <a:t>和</a:t>
            </a:r>
            <a:r>
              <a:rPr lang="en-US" altLang="zh-CN" sz="2400" dirty="0" smtClean="0">
                <a:latin typeface="微软雅黑" pitchFamily="34" charset="-122"/>
                <a:ea typeface="微软雅黑" pitchFamily="34" charset="-122"/>
              </a:rPr>
              <a:t>DAPI</a:t>
            </a:r>
            <a:r>
              <a:rPr lang="zh-CN" altLang="en-US" sz="2400" dirty="0" smtClean="0">
                <a:latin typeface="微软雅黑" pitchFamily="34" charset="-122"/>
                <a:ea typeface="微软雅黑" pitchFamily="34" charset="-122"/>
              </a:rPr>
              <a:t>分别染色线粒体和细胞核。</a:t>
            </a:r>
            <a:endParaRPr lang="en-US" altLang="zh-CN" sz="24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208" y="157326"/>
            <a:ext cx="6538763" cy="1084620"/>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463774" y="327547"/>
            <a:ext cx="8424936" cy="1105468"/>
          </a:xfrm>
        </p:spPr>
        <p:txBody>
          <a:bodyPr>
            <a:normAutofit fontScale="90000"/>
          </a:bodyPr>
          <a:lstStyle/>
          <a:p>
            <a:pPr>
              <a:lnSpc>
                <a:spcPct val="100000"/>
              </a:lnSpc>
            </a:pPr>
            <a:r>
              <a:rPr lang="zh-CN" altLang="en-US" sz="3100" dirty="0" smtClean="0"/>
              <a:t>第二部分：</a:t>
            </a:r>
            <a:r>
              <a:rPr lang="zh-CN" altLang="zh-CN" sz="3200" cap="small" dirty="0" smtClean="0"/>
              <a:t>细胞实验中的升温性能、线粒体靶向性与微波增敏效果的实验研究</a:t>
            </a:r>
            <a:r>
              <a:rPr lang="en-US" altLang="zh-CN" sz="3100" b="1" dirty="0" smtClean="0"/>
              <a:t>   </a:t>
            </a:r>
            <a:r>
              <a:rPr lang="en-US" altLang="zh-CN" sz="3300" dirty="0" smtClean="0">
                <a:latin typeface="+mj-ea"/>
              </a:rPr>
              <a:t/>
            </a:r>
            <a:br>
              <a:rPr lang="en-US" altLang="zh-CN" sz="3300" dirty="0" smtClean="0">
                <a:latin typeface="+mj-ea"/>
              </a:rPr>
            </a:br>
            <a:endParaRPr lang="zh-CN" altLang="en-US" sz="3300" dirty="0">
              <a:latin typeface="+mj-ea"/>
            </a:endParaRPr>
          </a:p>
        </p:txBody>
      </p:sp>
      <p:sp>
        <p:nvSpPr>
          <p:cNvPr id="26" name="TextBox 25"/>
          <p:cNvSpPr txBox="1"/>
          <p:nvPr/>
        </p:nvSpPr>
        <p:spPr>
          <a:xfrm>
            <a:off x="491319" y="1378424"/>
            <a:ext cx="1832553" cy="584775"/>
          </a:xfrm>
          <a:prstGeom prst="rect">
            <a:avLst/>
          </a:prstGeom>
          <a:noFill/>
        </p:spPr>
        <p:txBody>
          <a:bodyPr wrap="none" rtlCol="0">
            <a:spAutoFit/>
          </a:bodyPr>
          <a:lstStyle/>
          <a:p>
            <a:r>
              <a:rPr lang="zh-CN" altLang="en-US" sz="3200" b="1" dirty="0" smtClean="0">
                <a:solidFill>
                  <a:srgbClr val="157E9F"/>
                </a:solidFill>
              </a:rPr>
              <a:t>研究结果</a:t>
            </a:r>
            <a:endParaRPr lang="zh-CN" altLang="en-US" sz="3200" b="1" dirty="0">
              <a:solidFill>
                <a:srgbClr val="157E9F"/>
              </a:solidFill>
            </a:endParaRPr>
          </a:p>
        </p:txBody>
      </p:sp>
      <p:sp>
        <p:nvSpPr>
          <p:cNvPr id="9" name="TextBox 8"/>
          <p:cNvSpPr txBox="1"/>
          <p:nvPr/>
        </p:nvSpPr>
        <p:spPr>
          <a:xfrm>
            <a:off x="1173707" y="5456013"/>
            <a:ext cx="7219667" cy="1015663"/>
          </a:xfrm>
          <a:prstGeom prst="rect">
            <a:avLst/>
          </a:prstGeom>
          <a:noFill/>
        </p:spPr>
        <p:txBody>
          <a:bodyPr wrap="square" rtlCol="0">
            <a:spAutoFit/>
          </a:bodyPr>
          <a:lstStyle/>
          <a:p>
            <a:r>
              <a:rPr lang="en-US" altLang="zh-CN" sz="2000" dirty="0" smtClean="0">
                <a:latin typeface="微软雅黑" pitchFamily="34" charset="-122"/>
                <a:ea typeface="微软雅黑" pitchFamily="34" charset="-122"/>
              </a:rPr>
              <a:t>MZCNs</a:t>
            </a:r>
            <a:r>
              <a:rPr lang="zh-CN" altLang="en-US" sz="2000" dirty="0" smtClean="0">
                <a:latin typeface="微软雅黑" pitchFamily="34" charset="-122"/>
                <a:ea typeface="微软雅黑" pitchFamily="34" charset="-122"/>
              </a:rPr>
              <a:t>的</a:t>
            </a:r>
            <a:r>
              <a:rPr lang="zh-CN" altLang="en-US" sz="2000" dirty="0" smtClean="0">
                <a:latin typeface="微软雅黑" pitchFamily="34" charset="-122"/>
                <a:ea typeface="微软雅黑" pitchFamily="34" charset="-122"/>
              </a:rPr>
              <a:t>毒性实验：</a:t>
            </a:r>
            <a:endParaRPr lang="en-US" altLang="zh-CN" sz="2000" dirty="0" smtClean="0">
              <a:latin typeface="微软雅黑" pitchFamily="34" charset="-122"/>
              <a:ea typeface="微软雅黑" pitchFamily="34" charset="-122"/>
            </a:endParaRPr>
          </a:p>
          <a:p>
            <a:r>
              <a:rPr lang="en-US" altLang="zh-CN" sz="2000" dirty="0" smtClean="0">
                <a:latin typeface="微软雅黑" pitchFamily="34" charset="-122"/>
                <a:ea typeface="微软雅黑" pitchFamily="34" charset="-122"/>
              </a:rPr>
              <a:t>10-200ug/ml</a:t>
            </a:r>
            <a:r>
              <a:rPr lang="zh-CN" altLang="en-US" sz="2000" dirty="0" smtClean="0">
                <a:latin typeface="微软雅黑" pitchFamily="34" charset="-122"/>
                <a:ea typeface="微软雅黑" pitchFamily="34" charset="-122"/>
              </a:rPr>
              <a:t>对肿瘤细胞无明显</a:t>
            </a:r>
            <a:r>
              <a:rPr lang="zh-CN" altLang="en-US" sz="2000" dirty="0" smtClean="0">
                <a:latin typeface="微软雅黑" pitchFamily="34" charset="-122"/>
                <a:ea typeface="微软雅黑" pitchFamily="34" charset="-122"/>
              </a:rPr>
              <a:t>抑制作用，</a:t>
            </a:r>
            <a:r>
              <a:rPr lang="en-US" altLang="zh-CN" sz="2000" dirty="0" smtClean="0">
                <a:latin typeface="微软雅黑" pitchFamily="34" charset="-122"/>
                <a:ea typeface="微软雅黑" pitchFamily="34" charset="-122"/>
              </a:rPr>
              <a:t>400ug/ml</a:t>
            </a:r>
            <a:r>
              <a:rPr lang="zh-CN" altLang="en-US" sz="2000" dirty="0" smtClean="0">
                <a:latin typeface="微软雅黑" pitchFamily="34" charset="-122"/>
                <a:ea typeface="微软雅黑" pitchFamily="34" charset="-122"/>
              </a:rPr>
              <a:t>和</a:t>
            </a:r>
            <a:r>
              <a:rPr lang="en-US" altLang="zh-CN" sz="2000" dirty="0" smtClean="0">
                <a:latin typeface="微软雅黑" pitchFamily="34" charset="-122"/>
                <a:ea typeface="微软雅黑" pitchFamily="34" charset="-122"/>
              </a:rPr>
              <a:t>600ug/ml</a:t>
            </a:r>
            <a:r>
              <a:rPr lang="zh-CN" altLang="en-US" sz="2000" dirty="0" smtClean="0">
                <a:latin typeface="微软雅黑" pitchFamily="34" charset="-122"/>
                <a:ea typeface="微软雅黑" pitchFamily="34" charset="-122"/>
              </a:rPr>
              <a:t>浓度对细胞的抑制作用，与对照组差异有统计学意义</a:t>
            </a:r>
            <a:endParaRPr lang="zh-CN" altLang="en-US" sz="2000" dirty="0">
              <a:latin typeface="微软雅黑" pitchFamily="34" charset="-122"/>
              <a:ea typeface="微软雅黑" pitchFamily="34" charset="-122"/>
            </a:endParaRPr>
          </a:p>
        </p:txBody>
      </p:sp>
      <p:pic>
        <p:nvPicPr>
          <p:cNvPr id="12" name="图片 11" descr="cck8.tif"/>
          <p:cNvPicPr>
            <a:picLocks noChangeAspect="1"/>
          </p:cNvPicPr>
          <p:nvPr/>
        </p:nvPicPr>
        <p:blipFill>
          <a:blip r:embed="rId2"/>
          <a:stretch>
            <a:fillRect/>
          </a:stretch>
        </p:blipFill>
        <p:spPr>
          <a:xfrm>
            <a:off x="1940166" y="2008773"/>
            <a:ext cx="5443272" cy="3290444"/>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升温1.png"/>
          <p:cNvPicPr>
            <a:picLocks noChangeAspect="1"/>
          </p:cNvPicPr>
          <p:nvPr/>
        </p:nvPicPr>
        <p:blipFill>
          <a:blip r:embed="rId3"/>
          <a:srcRect l="1736" t="2158" r="17474" b="3237"/>
          <a:stretch>
            <a:fillRect/>
          </a:stretch>
        </p:blipFill>
        <p:spPr>
          <a:xfrm>
            <a:off x="1951630" y="1487606"/>
            <a:ext cx="5404507" cy="3589361"/>
          </a:xfrm>
          <a:prstGeom prst="rect">
            <a:avLst/>
          </a:prstGeom>
        </p:spPr>
      </p:pic>
      <p:sp>
        <p:nvSpPr>
          <p:cNvPr id="20" name="矩形 19"/>
          <p:cNvSpPr/>
          <p:nvPr/>
        </p:nvSpPr>
        <p:spPr>
          <a:xfrm>
            <a:off x="435208" y="157326"/>
            <a:ext cx="6538763" cy="1084620"/>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463774" y="327547"/>
            <a:ext cx="8424936" cy="1105468"/>
          </a:xfrm>
        </p:spPr>
        <p:txBody>
          <a:bodyPr>
            <a:normAutofit fontScale="90000"/>
          </a:bodyPr>
          <a:lstStyle/>
          <a:p>
            <a:pPr>
              <a:lnSpc>
                <a:spcPct val="100000"/>
              </a:lnSpc>
            </a:pPr>
            <a:r>
              <a:rPr lang="zh-CN" altLang="en-US" sz="3100" dirty="0" smtClean="0"/>
              <a:t>第二部分：</a:t>
            </a:r>
            <a:r>
              <a:rPr lang="zh-CN" altLang="zh-CN" sz="3200" cap="small" dirty="0" smtClean="0"/>
              <a:t>细胞实验中的升温性能、线粒体靶向性与微波增敏效果的实验研究</a:t>
            </a:r>
            <a:r>
              <a:rPr lang="en-US" altLang="zh-CN" sz="3100" b="1" dirty="0" smtClean="0"/>
              <a:t>   </a:t>
            </a:r>
            <a:r>
              <a:rPr lang="en-US" altLang="zh-CN" sz="3300" dirty="0" smtClean="0">
                <a:latin typeface="+mj-ea"/>
              </a:rPr>
              <a:t/>
            </a:r>
            <a:br>
              <a:rPr lang="en-US" altLang="zh-CN" sz="3300" dirty="0" smtClean="0">
                <a:latin typeface="+mj-ea"/>
              </a:rPr>
            </a:br>
            <a:endParaRPr lang="zh-CN" altLang="en-US" sz="3300" dirty="0">
              <a:latin typeface="+mj-ea"/>
            </a:endParaRPr>
          </a:p>
        </p:txBody>
      </p:sp>
      <p:sp>
        <p:nvSpPr>
          <p:cNvPr id="26" name="TextBox 25"/>
          <p:cNvSpPr txBox="1"/>
          <p:nvPr/>
        </p:nvSpPr>
        <p:spPr>
          <a:xfrm>
            <a:off x="450375" y="1337480"/>
            <a:ext cx="1832553" cy="584775"/>
          </a:xfrm>
          <a:prstGeom prst="rect">
            <a:avLst/>
          </a:prstGeom>
          <a:noFill/>
        </p:spPr>
        <p:txBody>
          <a:bodyPr wrap="none" rtlCol="0">
            <a:spAutoFit/>
          </a:bodyPr>
          <a:lstStyle/>
          <a:p>
            <a:r>
              <a:rPr lang="zh-CN" altLang="en-US" sz="3200" b="1" dirty="0" smtClean="0">
                <a:solidFill>
                  <a:srgbClr val="157E9F"/>
                </a:solidFill>
              </a:rPr>
              <a:t>研究结果</a:t>
            </a:r>
            <a:endParaRPr lang="zh-CN" altLang="en-US" sz="3200" b="1" dirty="0">
              <a:solidFill>
                <a:srgbClr val="157E9F"/>
              </a:solidFill>
            </a:endParaRPr>
          </a:p>
        </p:txBody>
      </p:sp>
      <p:sp>
        <p:nvSpPr>
          <p:cNvPr id="9" name="TextBox 8"/>
          <p:cNvSpPr txBox="1"/>
          <p:nvPr/>
        </p:nvSpPr>
        <p:spPr>
          <a:xfrm>
            <a:off x="1760560" y="5192936"/>
            <a:ext cx="6127845" cy="1323439"/>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不同浓度的</a:t>
            </a:r>
            <a:r>
              <a:rPr lang="en-US" altLang="zh-CN" sz="2000" dirty="0" smtClean="0">
                <a:latin typeface="微软雅黑" pitchFamily="34" charset="-122"/>
                <a:ea typeface="微软雅黑" pitchFamily="34" charset="-122"/>
              </a:rPr>
              <a:t>MZCNs</a:t>
            </a:r>
            <a:r>
              <a:rPr lang="zh-CN" altLang="en-US" sz="2000" dirty="0" smtClean="0">
                <a:latin typeface="微软雅黑" pitchFamily="34" charset="-122"/>
                <a:ea typeface="微软雅黑" pitchFamily="34" charset="-122"/>
              </a:rPr>
              <a:t>与细胞共培养</a:t>
            </a:r>
            <a:r>
              <a:rPr lang="zh-CN" altLang="en-US" sz="2000" dirty="0" smtClean="0">
                <a:latin typeface="微软雅黑" pitchFamily="34" charset="-122"/>
                <a:ea typeface="微软雅黑" pitchFamily="34" charset="-122"/>
              </a:rPr>
              <a:t>后，洗去未被摄取的材料，将细胞消化下来，进行微波升温实验。</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可见与</a:t>
            </a:r>
            <a:r>
              <a:rPr lang="en-US" altLang="zh-CN" sz="2000" dirty="0" smtClean="0">
                <a:latin typeface="微软雅黑" pitchFamily="34" charset="-122"/>
                <a:ea typeface="微软雅黑" pitchFamily="34" charset="-122"/>
              </a:rPr>
              <a:t>MZCNs</a:t>
            </a:r>
            <a:r>
              <a:rPr lang="zh-CN" altLang="en-US" sz="2000" dirty="0" smtClean="0">
                <a:latin typeface="微软雅黑" pitchFamily="34" charset="-122"/>
                <a:ea typeface="微软雅黑" pitchFamily="34" charset="-122"/>
              </a:rPr>
              <a:t>共孵育</a:t>
            </a:r>
            <a:r>
              <a:rPr lang="zh-CN" altLang="en-US" sz="2000" dirty="0" smtClean="0">
                <a:latin typeface="微软雅黑" pitchFamily="34" charset="-122"/>
                <a:ea typeface="微软雅黑" pitchFamily="34" charset="-122"/>
              </a:rPr>
              <a:t>可以</a:t>
            </a:r>
            <a:r>
              <a:rPr lang="zh-CN" altLang="en-US" sz="2000" dirty="0" smtClean="0">
                <a:latin typeface="微软雅黑" pitchFamily="34" charset="-122"/>
                <a:ea typeface="微软雅黑" pitchFamily="34" charset="-122"/>
              </a:rPr>
              <a:t>增加细胞在微波下的升温</a:t>
            </a:r>
            <a:r>
              <a:rPr lang="zh-CN" altLang="en-US" sz="2000" dirty="0" smtClean="0">
                <a:latin typeface="微软雅黑" pitchFamily="34" charset="-122"/>
                <a:ea typeface="微软雅黑" pitchFamily="34" charset="-122"/>
              </a:rPr>
              <a:t>作用</a:t>
            </a:r>
            <a:r>
              <a:rPr lang="zh-CN" altLang="en-US"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且</a:t>
            </a:r>
            <a:r>
              <a:rPr lang="zh-CN" altLang="en-US" sz="2000" dirty="0" smtClean="0">
                <a:latin typeface="微软雅黑" pitchFamily="34" charset="-122"/>
                <a:ea typeface="微软雅黑" pitchFamily="34" charset="-122"/>
              </a:rPr>
              <a:t>升温程度与材料浓度成正相关。</a:t>
            </a:r>
            <a:endParaRPr lang="zh-CN" altLang="en-US" sz="20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图片 16" descr="mzcns细胞摄取的时间点.tif"/>
          <p:cNvPicPr>
            <a:picLocks noChangeAspect="1" noChangeArrowheads="1"/>
          </p:cNvPicPr>
          <p:nvPr/>
        </p:nvPicPr>
        <p:blipFill>
          <a:blip r:embed="rId3"/>
          <a:srcRect/>
          <a:stretch>
            <a:fillRect/>
          </a:stretch>
        </p:blipFill>
        <p:spPr bwMode="auto">
          <a:xfrm>
            <a:off x="95532" y="955698"/>
            <a:ext cx="6892120" cy="4999933"/>
          </a:xfrm>
          <a:prstGeom prst="rect">
            <a:avLst/>
          </a:prstGeom>
          <a:noFill/>
          <a:ln w="9525">
            <a:noFill/>
            <a:miter lim="800000"/>
            <a:headEnd/>
            <a:tailEnd/>
          </a:ln>
        </p:spPr>
      </p:pic>
      <p:sp>
        <p:nvSpPr>
          <p:cNvPr id="8" name="TextBox 7"/>
          <p:cNvSpPr txBox="1"/>
          <p:nvPr/>
        </p:nvSpPr>
        <p:spPr>
          <a:xfrm>
            <a:off x="1569492" y="5923128"/>
            <a:ext cx="3944203" cy="369332"/>
          </a:xfrm>
          <a:prstGeom prst="rect">
            <a:avLst/>
          </a:prstGeom>
          <a:noFill/>
        </p:spPr>
        <p:txBody>
          <a:bodyPr wrap="square" rtlCol="0">
            <a:spAutoFit/>
          </a:bodyPr>
          <a:lstStyle/>
          <a:p>
            <a:r>
              <a:rPr lang="en-US" altLang="zh-CN" dirty="0" smtClean="0"/>
              <a:t>HepG2</a:t>
            </a:r>
            <a:r>
              <a:rPr lang="zh-CN" altLang="en-US" dirty="0" smtClean="0"/>
              <a:t>肝癌细胞对</a:t>
            </a:r>
            <a:r>
              <a:rPr lang="en-US" altLang="zh-CN" dirty="0" smtClean="0"/>
              <a:t>MZCNs</a:t>
            </a:r>
            <a:r>
              <a:rPr lang="zh-CN" altLang="en-US" dirty="0" smtClean="0"/>
              <a:t>的摄取实验</a:t>
            </a:r>
            <a:endParaRPr lang="zh-CN" altLang="en-US" dirty="0"/>
          </a:p>
        </p:txBody>
      </p:sp>
      <p:sp>
        <p:nvSpPr>
          <p:cNvPr id="11" name="TextBox 10"/>
          <p:cNvSpPr txBox="1"/>
          <p:nvPr/>
        </p:nvSpPr>
        <p:spPr>
          <a:xfrm>
            <a:off x="6714699" y="1173707"/>
            <a:ext cx="2429301" cy="2585323"/>
          </a:xfrm>
          <a:prstGeom prst="rect">
            <a:avLst/>
          </a:prstGeom>
          <a:noFill/>
        </p:spPr>
        <p:txBody>
          <a:bodyPr wrap="square" rtlCol="0">
            <a:spAutoFit/>
          </a:bodyPr>
          <a:lstStyle/>
          <a:p>
            <a:r>
              <a:rPr lang="zh-CN" altLang="en-US" b="1" dirty="0" smtClean="0">
                <a:latin typeface="微软雅黑" pitchFamily="34" charset="-122"/>
                <a:ea typeface="微软雅黑" pitchFamily="34" charset="-122"/>
              </a:rPr>
              <a:t>根据荧光密度分析</a:t>
            </a:r>
            <a:endParaRPr lang="en-US" altLang="zh-CN" b="1" dirty="0" smtClean="0">
              <a:latin typeface="微软雅黑" pitchFamily="34" charset="-122"/>
              <a:ea typeface="微软雅黑" pitchFamily="34" charset="-122"/>
            </a:endParaRPr>
          </a:p>
          <a:p>
            <a:r>
              <a:rPr lang="en-US" altLang="zh-CN" b="1" dirty="0" smtClean="0">
                <a:latin typeface="微软雅黑" pitchFamily="34" charset="-122"/>
                <a:ea typeface="微软雅黑" pitchFamily="34" charset="-122"/>
              </a:rPr>
              <a:t>2</a:t>
            </a:r>
            <a:r>
              <a:rPr lang="zh-CN" altLang="en-US" b="1" dirty="0" smtClean="0">
                <a:latin typeface="微软雅黑" pitchFamily="34" charset="-122"/>
                <a:ea typeface="微软雅黑" pitchFamily="34" charset="-122"/>
              </a:rPr>
              <a:t>小时，</a:t>
            </a:r>
            <a:r>
              <a:rPr lang="en-US" altLang="zh-CN" b="1" dirty="0" smtClean="0">
                <a:latin typeface="微软雅黑" pitchFamily="34" charset="-122"/>
                <a:ea typeface="微软雅黑" pitchFamily="34" charset="-122"/>
              </a:rPr>
              <a:t>MZCNs</a:t>
            </a:r>
            <a:r>
              <a:rPr lang="zh-CN" altLang="en-US" b="1" dirty="0" smtClean="0">
                <a:latin typeface="微软雅黑" pitchFamily="34" charset="-122"/>
                <a:ea typeface="微软雅黑" pitchFamily="34" charset="-122"/>
              </a:rPr>
              <a:t>尚未充分摄取</a:t>
            </a:r>
            <a:endParaRPr lang="en-US" altLang="zh-CN" b="1" dirty="0" smtClean="0">
              <a:latin typeface="微软雅黑" pitchFamily="34" charset="-122"/>
              <a:ea typeface="微软雅黑" pitchFamily="34" charset="-122"/>
            </a:endParaRPr>
          </a:p>
          <a:p>
            <a:r>
              <a:rPr lang="en-US" altLang="zh-CN" b="1" dirty="0" smtClean="0">
                <a:latin typeface="微软雅黑" pitchFamily="34" charset="-122"/>
                <a:ea typeface="微软雅黑" pitchFamily="34" charset="-122"/>
              </a:rPr>
              <a:t>4</a:t>
            </a:r>
            <a:r>
              <a:rPr lang="zh-CN" altLang="en-US" b="1" dirty="0" smtClean="0">
                <a:latin typeface="微软雅黑" pitchFamily="34" charset="-122"/>
                <a:ea typeface="微软雅黑" pitchFamily="34" charset="-122"/>
              </a:rPr>
              <a:t>小时，摄取较</a:t>
            </a:r>
            <a:r>
              <a:rPr lang="en-US" altLang="zh-CN" b="1" dirty="0" smtClean="0">
                <a:latin typeface="微软雅黑" pitchFamily="34" charset="-122"/>
                <a:ea typeface="微软雅黑" pitchFamily="34" charset="-122"/>
              </a:rPr>
              <a:t>2</a:t>
            </a:r>
            <a:r>
              <a:rPr lang="zh-CN" altLang="en-US" b="1" dirty="0" smtClean="0">
                <a:latin typeface="微软雅黑" pitchFamily="34" charset="-122"/>
                <a:ea typeface="微软雅黑" pitchFamily="34" charset="-122"/>
              </a:rPr>
              <a:t>小时明显增加</a:t>
            </a:r>
            <a:endParaRPr lang="en-US" altLang="zh-CN" b="1" dirty="0" smtClean="0">
              <a:latin typeface="微软雅黑" pitchFamily="34" charset="-122"/>
              <a:ea typeface="微软雅黑" pitchFamily="34" charset="-122"/>
            </a:endParaRPr>
          </a:p>
          <a:p>
            <a:r>
              <a:rPr lang="en-US" altLang="zh-CN" b="1" dirty="0" smtClean="0">
                <a:latin typeface="微软雅黑" pitchFamily="34" charset="-122"/>
                <a:ea typeface="微软雅黑" pitchFamily="34" charset="-122"/>
              </a:rPr>
              <a:t>6</a:t>
            </a:r>
            <a:r>
              <a:rPr lang="zh-CN" altLang="en-US" b="1" dirty="0" smtClean="0">
                <a:latin typeface="微软雅黑" pitchFamily="34" charset="-122"/>
                <a:ea typeface="微软雅黑" pitchFamily="34" charset="-122"/>
              </a:rPr>
              <a:t>小时，保持较高摄取量。</a:t>
            </a:r>
            <a:endParaRPr lang="en-US" altLang="zh-CN" b="1" dirty="0" smtClean="0">
              <a:latin typeface="微软雅黑" pitchFamily="34" charset="-122"/>
              <a:ea typeface="微软雅黑" pitchFamily="34" charset="-122"/>
            </a:endParaRPr>
          </a:p>
          <a:p>
            <a:r>
              <a:rPr lang="zh-CN" altLang="en-US" b="1" dirty="0" smtClean="0">
                <a:latin typeface="微软雅黑" pitchFamily="34" charset="-122"/>
                <a:ea typeface="微软雅黑" pitchFamily="34" charset="-122"/>
              </a:rPr>
              <a:t>但</a:t>
            </a:r>
            <a:r>
              <a:rPr lang="en-US" altLang="zh-CN" b="1" dirty="0" smtClean="0">
                <a:latin typeface="微软雅黑" pitchFamily="34" charset="-122"/>
                <a:ea typeface="微软雅黑" pitchFamily="34" charset="-122"/>
              </a:rPr>
              <a:t>6</a:t>
            </a:r>
            <a:r>
              <a:rPr lang="zh-CN" altLang="en-US" b="1" dirty="0" smtClean="0">
                <a:latin typeface="微软雅黑" pitchFamily="34" charset="-122"/>
                <a:ea typeface="微软雅黑" pitchFamily="34" charset="-122"/>
              </a:rPr>
              <a:t>小时与</a:t>
            </a:r>
            <a:r>
              <a:rPr lang="en-US" altLang="zh-CN" b="1" dirty="0" smtClean="0">
                <a:latin typeface="微软雅黑" pitchFamily="34" charset="-122"/>
                <a:ea typeface="微软雅黑" pitchFamily="34" charset="-122"/>
              </a:rPr>
              <a:t>4</a:t>
            </a:r>
            <a:r>
              <a:rPr lang="zh-CN" altLang="en-US" b="1" dirty="0" smtClean="0">
                <a:latin typeface="微软雅黑" pitchFamily="34" charset="-122"/>
                <a:ea typeface="微软雅黑" pitchFamily="34" charset="-122"/>
              </a:rPr>
              <a:t>小时无明显增加。</a:t>
            </a:r>
            <a:endParaRPr lang="en-US" altLang="zh-CN" b="1" dirty="0" smtClean="0">
              <a:latin typeface="微软雅黑" pitchFamily="34" charset="-122"/>
              <a:ea typeface="微软雅黑" pitchFamily="34" charset="-122"/>
            </a:endParaRPr>
          </a:p>
        </p:txBody>
      </p:sp>
      <p:sp>
        <p:nvSpPr>
          <p:cNvPr id="13" name="TextBox 12"/>
          <p:cNvSpPr txBox="1"/>
          <p:nvPr/>
        </p:nvSpPr>
        <p:spPr>
          <a:xfrm>
            <a:off x="6782937" y="4312694"/>
            <a:ext cx="2361063" cy="646331"/>
          </a:xfrm>
          <a:prstGeom prst="rect">
            <a:avLst/>
          </a:prstGeom>
          <a:noFill/>
        </p:spPr>
        <p:txBody>
          <a:bodyPr wrap="square" rtlCol="0">
            <a:spAutoFit/>
          </a:bodyPr>
          <a:lstStyle/>
          <a:p>
            <a:r>
              <a:rPr lang="en-US" altLang="zh-CN" b="1" dirty="0" smtClean="0">
                <a:latin typeface="微软雅黑" pitchFamily="34" charset="-122"/>
                <a:ea typeface="微软雅黑" pitchFamily="34" charset="-122"/>
              </a:rPr>
              <a:t>4</a:t>
            </a:r>
            <a:r>
              <a:rPr lang="zh-CN" altLang="en-US" b="1" dirty="0" smtClean="0">
                <a:latin typeface="微软雅黑" pitchFamily="34" charset="-122"/>
                <a:ea typeface="微软雅黑" pitchFamily="34" charset="-122"/>
              </a:rPr>
              <a:t>小时，</a:t>
            </a:r>
            <a:r>
              <a:rPr lang="en-US" altLang="zh-CN" b="1" dirty="0" smtClean="0">
                <a:latin typeface="微软雅黑" pitchFamily="34" charset="-122"/>
                <a:ea typeface="微软雅黑" pitchFamily="34" charset="-122"/>
              </a:rPr>
              <a:t>MZCNs</a:t>
            </a:r>
            <a:r>
              <a:rPr lang="zh-CN" altLang="en-US" b="1" dirty="0" smtClean="0">
                <a:latin typeface="微软雅黑" pitchFamily="34" charset="-122"/>
                <a:ea typeface="微软雅黑" pitchFamily="34" charset="-122"/>
              </a:rPr>
              <a:t>可</a:t>
            </a:r>
            <a:r>
              <a:rPr lang="zh-CN" altLang="en-US" b="1" dirty="0" smtClean="0">
                <a:latin typeface="微软雅黑" pitchFamily="34" charset="-122"/>
                <a:ea typeface="微软雅黑" pitchFamily="34" charset="-122"/>
              </a:rPr>
              <a:t>被肝癌细胞充分</a:t>
            </a:r>
            <a:r>
              <a:rPr lang="zh-CN" altLang="en-US" b="1" dirty="0" smtClean="0">
                <a:latin typeface="微软雅黑" pitchFamily="34" charset="-122"/>
                <a:ea typeface="微软雅黑" pitchFamily="34" charset="-122"/>
              </a:rPr>
              <a:t>摄取</a:t>
            </a:r>
          </a:p>
        </p:txBody>
      </p:sp>
      <p:sp>
        <p:nvSpPr>
          <p:cNvPr id="14" name="下箭头 13"/>
          <p:cNvSpPr/>
          <p:nvPr/>
        </p:nvSpPr>
        <p:spPr>
          <a:xfrm>
            <a:off x="7820168" y="3916909"/>
            <a:ext cx="259307" cy="3002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85084" y="27296"/>
            <a:ext cx="6538763" cy="838961"/>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 name="标题 1"/>
          <p:cNvSpPr>
            <a:spLocks noGrp="1"/>
          </p:cNvSpPr>
          <p:nvPr>
            <p:ph type="title"/>
          </p:nvPr>
        </p:nvSpPr>
        <p:spPr>
          <a:xfrm>
            <a:off x="313649" y="68238"/>
            <a:ext cx="8424936" cy="805217"/>
          </a:xfrm>
        </p:spPr>
        <p:txBody>
          <a:bodyPr>
            <a:normAutofit/>
          </a:bodyPr>
          <a:lstStyle/>
          <a:p>
            <a:pPr>
              <a:lnSpc>
                <a:spcPct val="100000"/>
              </a:lnSpc>
            </a:pPr>
            <a:r>
              <a:rPr lang="zh-CN" altLang="en-US" sz="3100" b="1" dirty="0" smtClean="0">
                <a:solidFill>
                  <a:schemeClr val="bg1"/>
                </a:solidFill>
              </a:rPr>
              <a:t>第二部分：研究结果</a:t>
            </a:r>
            <a:endParaRPr lang="zh-CN" altLang="en-US" sz="3100" b="1"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232674" y="249622"/>
            <a:ext cx="8716297" cy="6150077"/>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200" name="文本框 199"/>
          <p:cNvSpPr txBox="1"/>
          <p:nvPr/>
        </p:nvSpPr>
        <p:spPr>
          <a:xfrm>
            <a:off x="3320797" y="222510"/>
            <a:ext cx="2197029" cy="646331"/>
          </a:xfrm>
          <a:prstGeom prst="rect">
            <a:avLst/>
          </a:prstGeom>
          <a:noFill/>
        </p:spPr>
        <p:txBody>
          <a:bodyPr wrap="square" rtlCol="0">
            <a:spAutoFit/>
          </a:bodyPr>
          <a:lstStyle/>
          <a:p>
            <a:r>
              <a:rPr lang="zh-CN" altLang="en-US" sz="3600" b="1" dirty="0">
                <a:solidFill>
                  <a:schemeClr val="bg1"/>
                </a:solidFill>
                <a:latin typeface="方正清刻本悦宋简体" panose="02000000000000000000" pitchFamily="2" charset="-122"/>
                <a:ea typeface="方正清刻本悦宋简体" panose="02000000000000000000" pitchFamily="2" charset="-122"/>
              </a:rPr>
              <a:t>研究背景</a:t>
            </a:r>
          </a:p>
        </p:txBody>
      </p:sp>
      <p:grpSp>
        <p:nvGrpSpPr>
          <p:cNvPr id="201" name="组合 200"/>
          <p:cNvGrpSpPr/>
          <p:nvPr/>
        </p:nvGrpSpPr>
        <p:grpSpPr>
          <a:xfrm>
            <a:off x="6645202" y="3209807"/>
            <a:ext cx="2310927"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457197" y="3170351"/>
            <a:ext cx="7506932" cy="1754326"/>
          </a:xfrm>
          <a:prstGeom prst="rect">
            <a:avLst/>
          </a:prstGeom>
          <a:noFill/>
        </p:spPr>
        <p:txBody>
          <a:bodyPr wrap="square" rtlCol="0">
            <a:spAutoFit/>
          </a:bodyPr>
          <a:lstStyle/>
          <a:p>
            <a:pPr>
              <a:lnSpc>
                <a:spcPct val="150000"/>
              </a:lnSpc>
            </a:pPr>
            <a:r>
              <a:rPr lang="en-US" altLang="zh-CN" sz="2400" dirty="0" smtClean="0">
                <a:solidFill>
                  <a:schemeClr val="bg1"/>
                </a:solidFill>
              </a:rPr>
              <a:t>1.</a:t>
            </a:r>
            <a:r>
              <a:rPr lang="zh-CN" altLang="en-US" sz="2400" b="1" dirty="0" smtClean="0">
                <a:solidFill>
                  <a:schemeClr val="bg1"/>
                </a:solidFill>
                <a:latin typeface="华文细黑" pitchFamily="2" charset="-122"/>
                <a:ea typeface="华文细黑" pitchFamily="2" charset="-122"/>
              </a:rPr>
              <a:t>肝癌是危害人类健康的重大疾病</a:t>
            </a:r>
            <a:endParaRPr lang="en-US" altLang="zh-CN" sz="2400" dirty="0" smtClean="0">
              <a:solidFill>
                <a:schemeClr val="bg1"/>
              </a:solidFill>
            </a:endParaRPr>
          </a:p>
          <a:p>
            <a:pPr>
              <a:lnSpc>
                <a:spcPct val="150000"/>
              </a:lnSpc>
            </a:pPr>
            <a:r>
              <a:rPr lang="en-US" altLang="zh-CN" sz="2400" dirty="0" smtClean="0">
                <a:solidFill>
                  <a:schemeClr val="bg1"/>
                </a:solidFill>
              </a:rPr>
              <a:t>2.</a:t>
            </a:r>
            <a:r>
              <a:rPr lang="zh-CN" altLang="zh-CN" sz="2400" b="1" i="1" dirty="0" smtClean="0">
                <a:solidFill>
                  <a:schemeClr val="bg1"/>
                </a:solidFill>
              </a:rPr>
              <a:t>可手术治疗的原发性肝癌患者仅</a:t>
            </a:r>
            <a:r>
              <a:rPr lang="zh-CN" altLang="en-US" sz="2400" b="1" i="1" dirty="0" smtClean="0">
                <a:solidFill>
                  <a:schemeClr val="bg1"/>
                </a:solidFill>
              </a:rPr>
              <a:t>占</a:t>
            </a:r>
            <a:r>
              <a:rPr lang="en-US" altLang="zh-CN" sz="2400" b="1" i="1" dirty="0" smtClean="0">
                <a:solidFill>
                  <a:schemeClr val="bg1"/>
                </a:solidFill>
              </a:rPr>
              <a:t>15</a:t>
            </a:r>
            <a:r>
              <a:rPr lang="zh-CN" altLang="zh-CN" sz="2400" b="1" i="1" dirty="0" smtClean="0">
                <a:solidFill>
                  <a:schemeClr val="bg1"/>
                </a:solidFill>
              </a:rPr>
              <a:t>％～</a:t>
            </a:r>
            <a:r>
              <a:rPr lang="en-US" altLang="zh-CN" sz="2400" b="1" i="1" dirty="0" smtClean="0">
                <a:solidFill>
                  <a:schemeClr val="bg1"/>
                </a:solidFill>
              </a:rPr>
              <a:t>30</a:t>
            </a:r>
            <a:r>
              <a:rPr lang="zh-CN" altLang="zh-CN" sz="2400" b="1" i="1" dirty="0" smtClean="0">
                <a:solidFill>
                  <a:schemeClr val="bg1"/>
                </a:solidFill>
              </a:rPr>
              <a:t>％</a:t>
            </a:r>
            <a:endParaRPr lang="en-US" altLang="zh-CN" sz="2400" dirty="0" smtClean="0">
              <a:solidFill>
                <a:schemeClr val="bg1"/>
              </a:solidFill>
            </a:endParaRPr>
          </a:p>
          <a:p>
            <a:pPr>
              <a:lnSpc>
                <a:spcPct val="150000"/>
              </a:lnSpc>
            </a:pPr>
            <a:r>
              <a:rPr lang="en-US" altLang="zh-CN" sz="2400" dirty="0" smtClean="0">
                <a:solidFill>
                  <a:schemeClr val="bg1"/>
                </a:solidFill>
              </a:rPr>
              <a:t>3.</a:t>
            </a:r>
            <a:r>
              <a:rPr lang="zh-CN" altLang="en-US" sz="2400" b="1" i="1" dirty="0" smtClean="0">
                <a:solidFill>
                  <a:schemeClr val="bg1"/>
                </a:solidFill>
              </a:rPr>
              <a:t>热消融是不可切除肝癌重要治疗方式</a:t>
            </a:r>
            <a:endParaRPr lang="zh-CN" altLang="en-US" sz="2400" dirty="0">
              <a:solidFill>
                <a:schemeClr val="bg1"/>
              </a:solidFill>
            </a:endParaRPr>
          </a:p>
        </p:txBody>
      </p:sp>
      <p:pic>
        <p:nvPicPr>
          <p:cNvPr id="1766" name="Picture 2"/>
          <p:cNvPicPr>
            <a:picLocks noChangeAspect="1" noChangeArrowheads="1"/>
          </p:cNvPicPr>
          <p:nvPr/>
        </p:nvPicPr>
        <p:blipFill>
          <a:blip r:embed="rId2" cstate="print"/>
          <a:srcRect/>
          <a:stretch>
            <a:fillRect/>
          </a:stretch>
        </p:blipFill>
        <p:spPr bwMode="auto">
          <a:xfrm>
            <a:off x="631951" y="1032379"/>
            <a:ext cx="2981413" cy="1863383"/>
          </a:xfrm>
          <a:prstGeom prst="rect">
            <a:avLst/>
          </a:prstGeom>
          <a:noFill/>
          <a:ln w="9525">
            <a:noFill/>
            <a:miter lim="800000"/>
            <a:headEnd/>
            <a:tailEnd/>
          </a:ln>
          <a:effectLst/>
        </p:spPr>
      </p:pic>
      <p:sp>
        <p:nvSpPr>
          <p:cNvPr id="1767" name="单圆角矩形 1766"/>
          <p:cNvSpPr/>
          <p:nvPr/>
        </p:nvSpPr>
        <p:spPr>
          <a:xfrm>
            <a:off x="3642851" y="1002890"/>
            <a:ext cx="2890684" cy="1887794"/>
          </a:xfrm>
          <a:prstGeom prst="round1Rect">
            <a:avLst/>
          </a:prstGeom>
          <a:solidFill>
            <a:srgbClr val="1BA0C9"/>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2400" b="1" dirty="0" smtClean="0"/>
              <a:t>肝癌治疗方式：</a:t>
            </a:r>
            <a:endParaRPr lang="en-US" altLang="zh-CN" sz="2400" b="1" dirty="0" smtClean="0"/>
          </a:p>
          <a:p>
            <a:pPr algn="ctr"/>
            <a:r>
              <a:rPr lang="zh-CN" altLang="en-US" sz="2400" b="1" dirty="0" smtClean="0"/>
              <a:t>    切除，肝移植，</a:t>
            </a:r>
            <a:r>
              <a:rPr lang="zh-CN" altLang="en-US" sz="2400" b="1" dirty="0" smtClean="0">
                <a:solidFill>
                  <a:srgbClr val="FF0000"/>
                </a:solidFill>
              </a:rPr>
              <a:t>消融</a:t>
            </a:r>
            <a:r>
              <a:rPr lang="zh-CN" altLang="en-US" sz="2400" b="1" dirty="0" smtClean="0"/>
              <a:t>，肝动脉化疗栓塞，索拉菲尼</a:t>
            </a:r>
            <a:endParaRPr lang="zh-CN" altLang="en-US" sz="2400" b="1"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85084" y="27296"/>
            <a:ext cx="6538763" cy="838961"/>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313649" y="68238"/>
            <a:ext cx="8424936" cy="805217"/>
          </a:xfrm>
        </p:spPr>
        <p:txBody>
          <a:bodyPr>
            <a:normAutofit/>
          </a:bodyPr>
          <a:lstStyle/>
          <a:p>
            <a:pPr>
              <a:lnSpc>
                <a:spcPct val="100000"/>
              </a:lnSpc>
            </a:pPr>
            <a:r>
              <a:rPr lang="zh-CN" altLang="en-US" sz="3100" b="1" dirty="0" smtClean="0">
                <a:solidFill>
                  <a:schemeClr val="bg1"/>
                </a:solidFill>
              </a:rPr>
              <a:t>第二部分：研究结果</a:t>
            </a:r>
            <a:endParaRPr lang="zh-CN" altLang="en-US" sz="3100" b="1" dirty="0">
              <a:solidFill>
                <a:schemeClr val="bg1"/>
              </a:solidFill>
            </a:endParaRPr>
          </a:p>
        </p:txBody>
      </p:sp>
      <p:pic>
        <p:nvPicPr>
          <p:cNvPr id="96258" name="图片 3" descr="荧光图调亮.tif"/>
          <p:cNvPicPr>
            <a:picLocks noChangeAspect="1" noChangeArrowheads="1"/>
          </p:cNvPicPr>
          <p:nvPr/>
        </p:nvPicPr>
        <p:blipFill>
          <a:blip r:embed="rId3"/>
          <a:srcRect/>
          <a:stretch>
            <a:fillRect/>
          </a:stretch>
        </p:blipFill>
        <p:spPr bwMode="auto">
          <a:xfrm>
            <a:off x="259297" y="900039"/>
            <a:ext cx="6974007" cy="5184262"/>
          </a:xfrm>
          <a:prstGeom prst="rect">
            <a:avLst/>
          </a:prstGeom>
          <a:noFill/>
          <a:ln w="9525">
            <a:noFill/>
            <a:miter lim="800000"/>
            <a:headEnd/>
            <a:tailEnd/>
          </a:ln>
        </p:spPr>
      </p:pic>
      <p:sp>
        <p:nvSpPr>
          <p:cNvPr id="12" name="矩形 11"/>
          <p:cNvSpPr/>
          <p:nvPr/>
        </p:nvSpPr>
        <p:spPr>
          <a:xfrm>
            <a:off x="764278" y="5880081"/>
            <a:ext cx="7533562" cy="923330"/>
          </a:xfrm>
          <a:prstGeom prst="rect">
            <a:avLst/>
          </a:prstGeom>
        </p:spPr>
        <p:txBody>
          <a:bodyPr wrap="square">
            <a:spAutoFit/>
          </a:bodyPr>
          <a:lstStyle/>
          <a:p>
            <a:r>
              <a:rPr lang="zh-CN" altLang="en-US" b="1" dirty="0" smtClean="0">
                <a:latin typeface="微软雅黑" pitchFamily="34" charset="-122"/>
                <a:ea typeface="微软雅黑" pitchFamily="34" charset="-122"/>
              </a:rPr>
              <a:t>不同靶分子修饰的纳米药物在细胞内的分布，</a:t>
            </a:r>
            <a:r>
              <a:rPr lang="en-US" b="1" dirty="0" smtClean="0">
                <a:latin typeface="微软雅黑" pitchFamily="34" charset="-122"/>
                <a:ea typeface="微软雅黑" pitchFamily="34" charset="-122"/>
              </a:rPr>
              <a:t>DAPI</a:t>
            </a:r>
            <a:r>
              <a:rPr lang="zh-CN" altLang="en-US" b="1" dirty="0" smtClean="0">
                <a:latin typeface="微软雅黑" pitchFamily="34" charset="-122"/>
                <a:ea typeface="微软雅黑" pitchFamily="34" charset="-122"/>
              </a:rPr>
              <a:t>蓝色代表细胞核，</a:t>
            </a:r>
            <a:r>
              <a:rPr lang="en-US" b="1" dirty="0" err="1" smtClean="0">
                <a:latin typeface="微软雅黑" pitchFamily="34" charset="-122"/>
                <a:ea typeface="微软雅黑" pitchFamily="34" charset="-122"/>
              </a:rPr>
              <a:t>mito</a:t>
            </a:r>
            <a:r>
              <a:rPr lang="en-US" b="1" dirty="0" smtClean="0">
                <a:latin typeface="微软雅黑" pitchFamily="34" charset="-122"/>
                <a:ea typeface="微软雅黑" pitchFamily="34" charset="-122"/>
              </a:rPr>
              <a:t>-tracker green</a:t>
            </a:r>
            <a:r>
              <a:rPr lang="zh-CN" altLang="en-US" b="1" dirty="0" smtClean="0">
                <a:latin typeface="微软雅黑" pitchFamily="34" charset="-122"/>
                <a:ea typeface="微软雅黑" pitchFamily="34" charset="-122"/>
              </a:rPr>
              <a:t>绿色代表线粒体，</a:t>
            </a:r>
            <a:r>
              <a:rPr lang="en-US" b="1" dirty="0" smtClean="0">
                <a:latin typeface="微软雅黑" pitchFamily="34" charset="-122"/>
                <a:ea typeface="微软雅黑" pitchFamily="34" charset="-122"/>
              </a:rPr>
              <a:t>DOX</a:t>
            </a:r>
            <a:r>
              <a:rPr lang="zh-CN" altLang="en-US" b="1" dirty="0" smtClean="0">
                <a:latin typeface="微软雅黑" pitchFamily="34" charset="-122"/>
                <a:ea typeface="微软雅黑" pitchFamily="34" charset="-122"/>
              </a:rPr>
              <a:t>红色代表纳米药物，</a:t>
            </a:r>
            <a:r>
              <a:rPr lang="en-US" b="1" dirty="0" smtClean="0">
                <a:latin typeface="微软雅黑" pitchFamily="34" charset="-122"/>
                <a:ea typeface="微软雅黑" pitchFamily="34" charset="-122"/>
              </a:rPr>
              <a:t>Merge</a:t>
            </a:r>
            <a:r>
              <a:rPr lang="zh-CN" altLang="en-US" b="1" dirty="0" smtClean="0">
                <a:latin typeface="微软雅黑" pitchFamily="34" charset="-122"/>
                <a:ea typeface="微软雅黑" pitchFamily="34" charset="-122"/>
              </a:rPr>
              <a:t>融合成像；</a:t>
            </a:r>
            <a:r>
              <a:rPr lang="en-US" b="1" dirty="0" smtClean="0">
                <a:latin typeface="微软雅黑" pitchFamily="34" charset="-122"/>
                <a:ea typeface="微软雅黑" pitchFamily="34" charset="-122"/>
              </a:rPr>
              <a:t>400×</a:t>
            </a:r>
            <a:r>
              <a:rPr lang="zh-CN" altLang="en-US"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标尺</a:t>
            </a:r>
            <a:r>
              <a:rPr lang="en-US" b="1" dirty="0" smtClean="0">
                <a:latin typeface="微软雅黑" pitchFamily="34" charset="-122"/>
                <a:ea typeface="微软雅黑" pitchFamily="34" charset="-122"/>
              </a:rPr>
              <a:t>50um</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图片 21" descr="光密度分析01.png"/>
          <p:cNvPicPr>
            <a:picLocks noChangeAspect="1" noChangeArrowheads="1"/>
          </p:cNvPicPr>
          <p:nvPr/>
        </p:nvPicPr>
        <p:blipFill>
          <a:blip r:embed="rId2"/>
          <a:srcRect/>
          <a:stretch>
            <a:fillRect/>
          </a:stretch>
        </p:blipFill>
        <p:spPr bwMode="auto">
          <a:xfrm>
            <a:off x="982635" y="951951"/>
            <a:ext cx="6757506" cy="4125016"/>
          </a:xfrm>
          <a:prstGeom prst="rect">
            <a:avLst/>
          </a:prstGeom>
          <a:noFill/>
          <a:ln w="9525">
            <a:noFill/>
            <a:miter lim="800000"/>
            <a:headEnd/>
            <a:tailEnd/>
          </a:ln>
        </p:spPr>
      </p:pic>
      <p:sp>
        <p:nvSpPr>
          <p:cNvPr id="9" name="矩形 8"/>
          <p:cNvSpPr/>
          <p:nvPr/>
        </p:nvSpPr>
        <p:spPr>
          <a:xfrm>
            <a:off x="285084" y="27296"/>
            <a:ext cx="6538763" cy="838961"/>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1" name="标题 1"/>
          <p:cNvSpPr>
            <a:spLocks noGrp="1"/>
          </p:cNvSpPr>
          <p:nvPr>
            <p:ph type="title"/>
          </p:nvPr>
        </p:nvSpPr>
        <p:spPr>
          <a:xfrm>
            <a:off x="313649" y="68238"/>
            <a:ext cx="8424936" cy="805217"/>
          </a:xfrm>
        </p:spPr>
        <p:txBody>
          <a:bodyPr>
            <a:normAutofit/>
          </a:bodyPr>
          <a:lstStyle/>
          <a:p>
            <a:pPr>
              <a:lnSpc>
                <a:spcPct val="100000"/>
              </a:lnSpc>
            </a:pPr>
            <a:r>
              <a:rPr lang="zh-CN" altLang="en-US" sz="3100" b="1" dirty="0" smtClean="0">
                <a:solidFill>
                  <a:schemeClr val="bg1"/>
                </a:solidFill>
              </a:rPr>
              <a:t>第二部分：研究结果</a:t>
            </a:r>
            <a:endParaRPr lang="zh-CN" altLang="en-US" sz="3100" b="1" dirty="0">
              <a:solidFill>
                <a:schemeClr val="bg1"/>
              </a:solidFill>
            </a:endParaRPr>
          </a:p>
        </p:txBody>
      </p:sp>
      <p:sp>
        <p:nvSpPr>
          <p:cNvPr id="12" name="矩形 11"/>
          <p:cNvSpPr/>
          <p:nvPr/>
        </p:nvSpPr>
        <p:spPr>
          <a:xfrm>
            <a:off x="1003109" y="5103674"/>
            <a:ext cx="7540390" cy="1200329"/>
          </a:xfrm>
          <a:prstGeom prst="rect">
            <a:avLst/>
          </a:prstGeom>
        </p:spPr>
        <p:txBody>
          <a:bodyPr wrap="square">
            <a:spAutoFit/>
          </a:bodyPr>
          <a:lstStyle/>
          <a:p>
            <a:r>
              <a:rPr lang="en-US" b="1" dirty="0" smtClean="0">
                <a:latin typeface="微软雅黑" pitchFamily="34" charset="-122"/>
                <a:ea typeface="微软雅黑" pitchFamily="34" charset="-122"/>
              </a:rPr>
              <a:t>Mito-Tracker green</a:t>
            </a:r>
            <a:r>
              <a:rPr lang="zh-CN" altLang="en-US" b="1" dirty="0" smtClean="0">
                <a:latin typeface="微软雅黑" pitchFamily="34" charset="-122"/>
                <a:ea typeface="微软雅黑" pitchFamily="34" charset="-122"/>
              </a:rPr>
              <a:t>（绿色荧光）和</a:t>
            </a:r>
            <a:r>
              <a:rPr lang="en-US" b="1" dirty="0" smtClean="0">
                <a:latin typeface="微软雅黑" pitchFamily="34" charset="-122"/>
                <a:ea typeface="微软雅黑" pitchFamily="34" charset="-122"/>
              </a:rPr>
              <a:t>DOX</a:t>
            </a:r>
            <a:r>
              <a:rPr lang="zh-CN" altLang="en-US" b="1" dirty="0" smtClean="0">
                <a:latin typeface="微软雅黑" pitchFamily="34" charset="-122"/>
                <a:ea typeface="微软雅黑" pitchFamily="34" charset="-122"/>
              </a:rPr>
              <a:t>（红色荧光）的相关分析。 图</a:t>
            </a:r>
            <a:r>
              <a:rPr lang="en-US" b="1" dirty="0" smtClean="0">
                <a:latin typeface="微软雅黑" pitchFamily="34" charset="-122"/>
                <a:ea typeface="微软雅黑" pitchFamily="34" charset="-122"/>
              </a:rPr>
              <a:t>a</a:t>
            </a:r>
            <a:r>
              <a:rPr lang="zh-CN" altLang="en-US" b="1" dirty="0" smtClean="0">
                <a:latin typeface="微软雅黑" pitchFamily="34" charset="-122"/>
                <a:ea typeface="微软雅黑" pitchFamily="34" charset="-122"/>
              </a:rPr>
              <a:t>：非靶向组</a:t>
            </a:r>
            <a:r>
              <a:rPr lang="en-US" b="1" dirty="0" smtClean="0">
                <a:latin typeface="微软雅黑" pitchFamily="34" charset="-122"/>
                <a:ea typeface="微软雅黑" pitchFamily="34" charset="-122"/>
              </a:rPr>
              <a:t>r = 0.381 P &lt;0.05; b</a:t>
            </a:r>
            <a:r>
              <a:rPr lang="zh-CN" altLang="en-US" b="1" dirty="0" smtClean="0">
                <a:latin typeface="微软雅黑" pitchFamily="34" charset="-122"/>
                <a:ea typeface="微软雅黑" pitchFamily="34" charset="-122"/>
              </a:rPr>
              <a:t>：</a:t>
            </a:r>
            <a:r>
              <a:rPr lang="en-US" b="1" dirty="0" smtClean="0">
                <a:latin typeface="微软雅黑" pitchFamily="34" charset="-122"/>
                <a:ea typeface="微软雅黑" pitchFamily="34" charset="-122"/>
              </a:rPr>
              <a:t>TPP</a:t>
            </a:r>
            <a:r>
              <a:rPr lang="zh-CN" altLang="en-US" b="1" dirty="0" smtClean="0">
                <a:latin typeface="微软雅黑" pitchFamily="34" charset="-122"/>
                <a:ea typeface="微软雅黑" pitchFamily="34" charset="-122"/>
              </a:rPr>
              <a:t>靶向</a:t>
            </a:r>
            <a:r>
              <a:rPr lang="en-US" b="1" dirty="0" smtClean="0">
                <a:latin typeface="微软雅黑" pitchFamily="34" charset="-122"/>
                <a:ea typeface="微软雅黑" pitchFamily="34" charset="-122"/>
              </a:rPr>
              <a:t> r = 0.797 P &lt;0.05</a:t>
            </a:r>
            <a:r>
              <a:rPr lang="zh-CN" altLang="en-US" b="1" dirty="0" smtClean="0">
                <a:latin typeface="微软雅黑" pitchFamily="34" charset="-122"/>
                <a:ea typeface="微软雅黑" pitchFamily="34" charset="-122"/>
              </a:rPr>
              <a:t>。</a:t>
            </a:r>
            <a:r>
              <a:rPr lang="en-US" b="1" dirty="0" smtClean="0">
                <a:latin typeface="微软雅黑" pitchFamily="34" charset="-122"/>
                <a:ea typeface="微软雅黑" pitchFamily="34" charset="-122"/>
              </a:rPr>
              <a:t> c</a:t>
            </a:r>
            <a:r>
              <a:rPr lang="zh-CN" altLang="en-US" b="1" dirty="0" smtClean="0">
                <a:latin typeface="微软雅黑" pitchFamily="34" charset="-122"/>
                <a:ea typeface="微软雅黑" pitchFamily="34" charset="-122"/>
              </a:rPr>
              <a:t>：</a:t>
            </a:r>
            <a:r>
              <a:rPr lang="en-US" b="1" dirty="0" smtClean="0">
                <a:latin typeface="微软雅黑" pitchFamily="34" charset="-122"/>
                <a:ea typeface="微软雅黑" pitchFamily="34" charset="-122"/>
              </a:rPr>
              <a:t>iRGD</a:t>
            </a:r>
            <a:r>
              <a:rPr lang="zh-CN" altLang="en-US" b="1" dirty="0" smtClean="0">
                <a:latin typeface="微软雅黑" pitchFamily="34" charset="-122"/>
                <a:ea typeface="微软雅黑" pitchFamily="34" charset="-122"/>
              </a:rPr>
              <a:t>靶向，</a:t>
            </a:r>
            <a:r>
              <a:rPr lang="en-US" b="1" dirty="0" smtClean="0">
                <a:latin typeface="微软雅黑" pitchFamily="34" charset="-122"/>
                <a:ea typeface="微软雅黑" pitchFamily="34" charset="-122"/>
              </a:rPr>
              <a:t>r = 0.69</a:t>
            </a:r>
            <a:r>
              <a:rPr lang="zh-CN" altLang="en-US" b="1" dirty="0" smtClean="0">
                <a:latin typeface="微软雅黑" pitchFamily="34" charset="-122"/>
                <a:ea typeface="微软雅黑" pitchFamily="34" charset="-122"/>
              </a:rPr>
              <a:t>，</a:t>
            </a:r>
            <a:r>
              <a:rPr lang="en-US" b="1" dirty="0" smtClean="0">
                <a:latin typeface="微软雅黑" pitchFamily="34" charset="-122"/>
                <a:ea typeface="微软雅黑" pitchFamily="34" charset="-122"/>
              </a:rPr>
              <a:t>P &lt;0.05</a:t>
            </a:r>
            <a:r>
              <a:rPr lang="zh-CN" altLang="en-US" b="1" dirty="0" smtClean="0">
                <a:latin typeface="微软雅黑" pitchFamily="34" charset="-122"/>
                <a:ea typeface="微软雅黑" pitchFamily="34" charset="-122"/>
              </a:rPr>
              <a:t>。</a:t>
            </a:r>
            <a:r>
              <a:rPr lang="en-US" b="1" dirty="0" smtClean="0">
                <a:latin typeface="微软雅黑" pitchFamily="34" charset="-122"/>
                <a:ea typeface="微软雅黑" pitchFamily="34" charset="-122"/>
              </a:rPr>
              <a:t> d</a:t>
            </a:r>
            <a:r>
              <a:rPr lang="zh-CN" altLang="en-US" b="1" dirty="0" smtClean="0">
                <a:latin typeface="微软雅黑" pitchFamily="34" charset="-122"/>
                <a:ea typeface="微软雅黑" pitchFamily="34" charset="-122"/>
              </a:rPr>
              <a:t>：双靶向</a:t>
            </a:r>
            <a:r>
              <a:rPr lang="en-US" b="1" dirty="0" smtClean="0">
                <a:latin typeface="微软雅黑" pitchFamily="34" charset="-122"/>
                <a:ea typeface="微软雅黑" pitchFamily="34" charset="-122"/>
              </a:rPr>
              <a:t>TPP + iRGD</a:t>
            </a:r>
            <a:r>
              <a:rPr lang="zh-CN" altLang="en-US" b="1" dirty="0" smtClean="0">
                <a:latin typeface="微软雅黑" pitchFamily="34" charset="-122"/>
                <a:ea typeface="微软雅黑" pitchFamily="34" charset="-122"/>
              </a:rPr>
              <a:t>，</a:t>
            </a:r>
            <a:r>
              <a:rPr lang="en-US" b="1" dirty="0" smtClean="0">
                <a:latin typeface="微软雅黑" pitchFamily="34" charset="-122"/>
                <a:ea typeface="微软雅黑" pitchFamily="34" charset="-122"/>
              </a:rPr>
              <a:t>r = 0.859</a:t>
            </a:r>
            <a:r>
              <a:rPr lang="zh-CN" altLang="en-US" b="1" dirty="0" smtClean="0">
                <a:latin typeface="微软雅黑" pitchFamily="34" charset="-122"/>
                <a:ea typeface="微软雅黑" pitchFamily="34" charset="-122"/>
              </a:rPr>
              <a:t>，</a:t>
            </a:r>
            <a:r>
              <a:rPr lang="en-US" b="1" dirty="0" smtClean="0">
                <a:latin typeface="微软雅黑" pitchFamily="34" charset="-122"/>
                <a:ea typeface="微软雅黑" pitchFamily="34" charset="-122"/>
              </a:rPr>
              <a:t>P &lt;0.05</a:t>
            </a:r>
            <a:r>
              <a:rPr lang="zh-CN" altLang="en-US" b="1" dirty="0" smtClean="0">
                <a:latin typeface="微软雅黑" pitchFamily="34" charset="-122"/>
                <a:ea typeface="微软雅黑" pitchFamily="34" charset="-122"/>
              </a:rPr>
              <a:t>。 皮尔森相关系数</a:t>
            </a:r>
            <a:r>
              <a:rPr lang="en-US" b="1" dirty="0" smtClean="0">
                <a:latin typeface="微软雅黑" pitchFamily="34" charset="-122"/>
                <a:ea typeface="微软雅黑" pitchFamily="34" charset="-122"/>
              </a:rPr>
              <a:t> r</a:t>
            </a:r>
            <a:r>
              <a:rPr lang="zh-CN" altLang="en-US" b="1" dirty="0" smtClean="0">
                <a:latin typeface="微软雅黑" pitchFamily="34" charset="-122"/>
                <a:ea typeface="微软雅黑" pitchFamily="34" charset="-122"/>
              </a:rPr>
              <a:t>由</a:t>
            </a:r>
            <a:r>
              <a:rPr lang="en-US" b="1" dirty="0" smtClean="0">
                <a:latin typeface="微软雅黑" pitchFamily="34" charset="-122"/>
                <a:ea typeface="微软雅黑" pitchFamily="34" charset="-122"/>
              </a:rPr>
              <a:t>SPSS Statistics 22</a:t>
            </a:r>
            <a:r>
              <a:rPr lang="zh-CN" altLang="en-US" b="1" dirty="0" smtClean="0">
                <a:latin typeface="微软雅黑" pitchFamily="34" charset="-122"/>
                <a:ea typeface="微软雅黑" pitchFamily="34" charset="-122"/>
              </a:rPr>
              <a:t>计算。</a:t>
            </a:r>
            <a:endParaRPr lang="zh-CN" altLang="en-US" b="1" dirty="0">
              <a:latin typeface="微软雅黑" pitchFamily="34" charset="-122"/>
              <a:ea typeface="微软雅黑" pitchFamily="34" charset="-122"/>
            </a:endParaRPr>
          </a:p>
        </p:txBody>
      </p:sp>
      <p:sp>
        <p:nvSpPr>
          <p:cNvPr id="13" name="TextBox 12"/>
          <p:cNvSpPr txBox="1"/>
          <p:nvPr/>
        </p:nvSpPr>
        <p:spPr>
          <a:xfrm>
            <a:off x="1760561" y="6318913"/>
            <a:ext cx="571182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zh-CN" altLang="en-US" b="1" dirty="0" smtClean="0">
                <a:latin typeface="微软雅黑" pitchFamily="34" charset="-122"/>
                <a:ea typeface="微软雅黑" pitchFamily="34" charset="-122"/>
              </a:rPr>
              <a:t>可见双靶向组与</a:t>
            </a:r>
            <a:r>
              <a:rPr lang="en-US" altLang="zh-CN" b="1" dirty="0" smtClean="0">
                <a:latin typeface="微软雅黑" pitchFamily="34" charset="-122"/>
                <a:ea typeface="微软雅黑" pitchFamily="34" charset="-122"/>
              </a:rPr>
              <a:t>TPP</a:t>
            </a:r>
            <a:r>
              <a:rPr lang="zh-CN" altLang="en-US" b="1" dirty="0" smtClean="0">
                <a:latin typeface="微软雅黑" pitchFamily="34" charset="-122"/>
                <a:ea typeface="微软雅黑" pitchFamily="34" charset="-122"/>
              </a:rPr>
              <a:t>单靶向组有明显的线粒体靶向性。</a:t>
            </a:r>
            <a:endParaRPr lang="zh-CN" altLang="en-US" b="1" dirty="0">
              <a:latin typeface="微软雅黑" pitchFamily="34" charset="-122"/>
              <a:ea typeface="微软雅黑" pitchFamily="34" charset="-122"/>
            </a:endParaRPr>
          </a:p>
        </p:txBody>
      </p:sp>
      <p:sp>
        <p:nvSpPr>
          <p:cNvPr id="14" name="TextBox 13"/>
          <p:cNvSpPr txBox="1"/>
          <p:nvPr/>
        </p:nvSpPr>
        <p:spPr>
          <a:xfrm>
            <a:off x="955344" y="941696"/>
            <a:ext cx="69923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b="1" dirty="0" smtClean="0"/>
              <a:t>None</a:t>
            </a:r>
            <a:endParaRPr lang="zh-CN" altLang="en-US" b="1" dirty="0"/>
          </a:p>
        </p:txBody>
      </p:sp>
      <p:sp>
        <p:nvSpPr>
          <p:cNvPr id="15" name="TextBox 14"/>
          <p:cNvSpPr txBox="1"/>
          <p:nvPr/>
        </p:nvSpPr>
        <p:spPr>
          <a:xfrm>
            <a:off x="4328616" y="957617"/>
            <a:ext cx="54534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b="1" dirty="0" smtClean="0"/>
              <a:t>TPP</a:t>
            </a:r>
            <a:endParaRPr lang="zh-CN" altLang="en-US" b="1" dirty="0"/>
          </a:p>
        </p:txBody>
      </p:sp>
      <p:sp>
        <p:nvSpPr>
          <p:cNvPr id="16" name="TextBox 15"/>
          <p:cNvSpPr txBox="1"/>
          <p:nvPr/>
        </p:nvSpPr>
        <p:spPr>
          <a:xfrm>
            <a:off x="1000837" y="3034352"/>
            <a:ext cx="66216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b="1" dirty="0" smtClean="0"/>
              <a:t>iRGD</a:t>
            </a:r>
            <a:endParaRPr lang="zh-CN" altLang="en-US" b="1" dirty="0"/>
          </a:p>
        </p:txBody>
      </p:sp>
      <p:sp>
        <p:nvSpPr>
          <p:cNvPr id="17" name="TextBox 16"/>
          <p:cNvSpPr txBox="1"/>
          <p:nvPr/>
        </p:nvSpPr>
        <p:spPr>
          <a:xfrm>
            <a:off x="4319517" y="3022979"/>
            <a:ext cx="113826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b="1" dirty="0" err="1" smtClean="0"/>
              <a:t>iRGD+TPP</a:t>
            </a:r>
            <a:endParaRPr lang="zh-CN" altLang="en-US" b="1"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81013" y="5343772"/>
            <a:ext cx="6336704" cy="1200329"/>
          </a:xfrm>
          <a:prstGeom prst="rect">
            <a:avLst/>
          </a:prstGeom>
        </p:spPr>
        <p:txBody>
          <a:bodyPr wrap="square">
            <a:spAutoFit/>
          </a:bodyPr>
          <a:lstStyle/>
          <a:p>
            <a:r>
              <a:rPr lang="zh-CN" altLang="zh-CN" b="1" dirty="0" smtClean="0">
                <a:latin typeface="微软雅黑" pitchFamily="34" charset="-122"/>
                <a:ea typeface="微软雅黑" pitchFamily="34" charset="-122"/>
              </a:rPr>
              <a:t>治疗后的</a:t>
            </a:r>
            <a:r>
              <a:rPr lang="en-US" altLang="zh-CN" b="1" dirty="0" smtClean="0">
                <a:latin typeface="微软雅黑" pitchFamily="34" charset="-122"/>
                <a:ea typeface="微软雅黑" pitchFamily="34" charset="-122"/>
              </a:rPr>
              <a:t>HepG2</a:t>
            </a:r>
            <a:r>
              <a:rPr lang="zh-CN" altLang="zh-CN" b="1" dirty="0" smtClean="0">
                <a:latin typeface="微软雅黑" pitchFamily="34" charset="-122"/>
                <a:ea typeface="微软雅黑" pitchFamily="34" charset="-122"/>
              </a:rPr>
              <a:t>细胞</a:t>
            </a:r>
            <a:r>
              <a:rPr lang="zh-CN" altLang="zh-CN" b="1" dirty="0" smtClean="0">
                <a:latin typeface="微软雅黑" pitchFamily="34" charset="-122"/>
                <a:ea typeface="微软雅黑" pitchFamily="34" charset="-122"/>
              </a:rPr>
              <a:t>的流式细胞分析。</a:t>
            </a:r>
            <a:r>
              <a:rPr lang="en-US" altLang="zh-CN" b="1" dirty="0" smtClean="0">
                <a:latin typeface="微软雅黑" pitchFamily="34" charset="-122"/>
                <a:ea typeface="微软雅黑" pitchFamily="34" charset="-122"/>
              </a:rPr>
              <a:t>a</a:t>
            </a:r>
            <a:r>
              <a:rPr lang="zh-CN" altLang="zh-CN" b="1" dirty="0" smtClean="0">
                <a:latin typeface="微软雅黑" pitchFamily="34" charset="-122"/>
                <a:ea typeface="微软雅黑" pitchFamily="34" charset="-122"/>
              </a:rPr>
              <a:t>：对照组（未经微波处理的</a:t>
            </a:r>
            <a:r>
              <a:rPr lang="en-US" altLang="zh-CN" b="1" dirty="0" smtClean="0">
                <a:latin typeface="微软雅黑" pitchFamily="34" charset="-122"/>
                <a:ea typeface="微软雅黑" pitchFamily="34" charset="-122"/>
              </a:rPr>
              <a:t>MZCNs</a:t>
            </a:r>
            <a:r>
              <a:rPr lang="zh-CN" altLang="zh-CN" b="1" dirty="0" smtClean="0">
                <a:latin typeface="微软雅黑" pitchFamily="34" charset="-122"/>
                <a:ea typeface="微软雅黑" pitchFamily="34" charset="-122"/>
              </a:rPr>
              <a:t>）。 其他组接受微波处理（</a:t>
            </a:r>
            <a:r>
              <a:rPr lang="en-US" altLang="zh-CN" b="1" dirty="0" smtClean="0">
                <a:latin typeface="微软雅黑" pitchFamily="34" charset="-122"/>
                <a:ea typeface="微软雅黑" pitchFamily="34" charset="-122"/>
              </a:rPr>
              <a:t>b</a:t>
            </a:r>
            <a:r>
              <a:rPr lang="zh-CN" altLang="zh-CN"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ZrO2</a:t>
            </a:r>
            <a:r>
              <a:rPr lang="zh-CN" altLang="zh-CN"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c</a:t>
            </a:r>
            <a:r>
              <a:rPr lang="zh-CN" altLang="zh-CN"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IL @ ZrO2</a:t>
            </a:r>
            <a:r>
              <a:rPr lang="zh-CN" altLang="zh-CN"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d</a:t>
            </a:r>
            <a:r>
              <a:rPr lang="zh-CN" altLang="zh-CN"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IL @ ZrO2-iRGD</a:t>
            </a:r>
            <a:r>
              <a:rPr lang="zh-CN" altLang="zh-CN"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e</a:t>
            </a:r>
            <a:r>
              <a:rPr lang="zh-CN" altLang="zh-CN"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IL @ ZrO2-TPP</a:t>
            </a:r>
            <a:r>
              <a:rPr lang="zh-CN" altLang="zh-CN" b="1" dirty="0" smtClean="0">
                <a:latin typeface="微软雅黑" pitchFamily="34" charset="-122"/>
                <a:ea typeface="微软雅黑" pitchFamily="34" charset="-122"/>
              </a:rPr>
              <a:t>和</a:t>
            </a:r>
            <a:r>
              <a:rPr lang="en-US" altLang="zh-CN" b="1" dirty="0" smtClean="0">
                <a:latin typeface="微软雅黑" pitchFamily="34" charset="-122"/>
                <a:ea typeface="微软雅黑" pitchFamily="34" charset="-122"/>
              </a:rPr>
              <a:t>f</a:t>
            </a:r>
            <a:r>
              <a:rPr lang="zh-CN" altLang="zh-CN"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MZCN</a:t>
            </a:r>
            <a:r>
              <a:rPr lang="zh-CN" altLang="zh-CN" b="1" dirty="0" smtClean="0">
                <a:latin typeface="微软雅黑" pitchFamily="34" charset="-122"/>
                <a:ea typeface="微软雅黑" pitchFamily="34" charset="-122"/>
              </a:rPr>
              <a:t>）。 处理的细胞用膜联蛋白</a:t>
            </a:r>
            <a:r>
              <a:rPr lang="en-US" altLang="zh-CN" b="1" dirty="0" smtClean="0">
                <a:latin typeface="微软雅黑" pitchFamily="34" charset="-122"/>
                <a:ea typeface="微软雅黑" pitchFamily="34" charset="-122"/>
              </a:rPr>
              <a:t>-V-FITC</a:t>
            </a:r>
            <a:r>
              <a:rPr lang="zh-CN" altLang="zh-CN" b="1" dirty="0" smtClean="0">
                <a:latin typeface="微软雅黑" pitchFamily="34" charset="-122"/>
                <a:ea typeface="微软雅黑" pitchFamily="34" charset="-122"/>
              </a:rPr>
              <a:t>和</a:t>
            </a:r>
            <a:r>
              <a:rPr lang="en-US" altLang="zh-CN" b="1" dirty="0" smtClean="0">
                <a:latin typeface="微软雅黑" pitchFamily="34" charset="-122"/>
                <a:ea typeface="微软雅黑" pitchFamily="34" charset="-122"/>
              </a:rPr>
              <a:t>PI</a:t>
            </a:r>
            <a:r>
              <a:rPr lang="zh-CN" altLang="zh-CN" b="1" dirty="0" smtClean="0">
                <a:latin typeface="微软雅黑" pitchFamily="34" charset="-122"/>
                <a:ea typeface="微软雅黑" pitchFamily="34" charset="-122"/>
              </a:rPr>
              <a:t>双重染色。</a:t>
            </a:r>
            <a:endParaRPr lang="zh-CN" altLang="en-US" b="1" dirty="0">
              <a:latin typeface="微软雅黑" pitchFamily="34" charset="-122"/>
              <a:ea typeface="微软雅黑" pitchFamily="34" charset="-122"/>
            </a:endParaRPr>
          </a:p>
        </p:txBody>
      </p:sp>
      <p:pic>
        <p:nvPicPr>
          <p:cNvPr id="11" name="图片 10" descr="图7修改坐标.tif"/>
          <p:cNvPicPr>
            <a:picLocks noChangeAspect="1"/>
          </p:cNvPicPr>
          <p:nvPr/>
        </p:nvPicPr>
        <p:blipFill>
          <a:blip r:embed="rId2"/>
          <a:stretch>
            <a:fillRect/>
          </a:stretch>
        </p:blipFill>
        <p:spPr>
          <a:xfrm>
            <a:off x="341193" y="995486"/>
            <a:ext cx="6318913" cy="4412281"/>
          </a:xfrm>
          <a:prstGeom prst="rect">
            <a:avLst/>
          </a:prstGeom>
        </p:spPr>
      </p:pic>
      <p:sp>
        <p:nvSpPr>
          <p:cNvPr id="12" name="矩形 11"/>
          <p:cNvSpPr/>
          <p:nvPr/>
        </p:nvSpPr>
        <p:spPr>
          <a:xfrm>
            <a:off x="6660108" y="2119152"/>
            <a:ext cx="2483892" cy="1754326"/>
          </a:xfrm>
          <a:prstGeom prst="rect">
            <a:avLst/>
          </a:prstGeom>
        </p:spPr>
        <p:txBody>
          <a:bodyPr wrap="square">
            <a:spAutoFit/>
          </a:bodyPr>
          <a:lstStyle/>
          <a:p>
            <a:r>
              <a:rPr lang="en-US" b="1" dirty="0" smtClean="0"/>
              <a:t>control , 2.7%; </a:t>
            </a:r>
          </a:p>
          <a:p>
            <a:r>
              <a:rPr lang="en-US" b="1" dirty="0" smtClean="0"/>
              <a:t>ZrO</a:t>
            </a:r>
            <a:r>
              <a:rPr lang="en-US" b="1" baseline="-25000" dirty="0" smtClean="0"/>
              <a:t>2</a:t>
            </a:r>
            <a:r>
              <a:rPr lang="en-US" b="1" dirty="0" smtClean="0"/>
              <a:t>, 15.7%;</a:t>
            </a:r>
          </a:p>
          <a:p>
            <a:r>
              <a:rPr lang="en-US" b="1" dirty="0" smtClean="0"/>
              <a:t> IL@ZrO</a:t>
            </a:r>
            <a:r>
              <a:rPr lang="en-US" b="1" baseline="-25000" dirty="0" smtClean="0"/>
              <a:t>2</a:t>
            </a:r>
            <a:r>
              <a:rPr lang="en-US" b="1" dirty="0" smtClean="0"/>
              <a:t>, 18.8%; IL@ZrO</a:t>
            </a:r>
            <a:r>
              <a:rPr lang="en-US" b="1" baseline="-25000" dirty="0" smtClean="0"/>
              <a:t>2</a:t>
            </a:r>
            <a:r>
              <a:rPr lang="en-US" b="1" dirty="0" smtClean="0"/>
              <a:t>-iRGD, 49.4%; </a:t>
            </a:r>
          </a:p>
          <a:p>
            <a:r>
              <a:rPr lang="en-US" b="1" dirty="0" smtClean="0"/>
              <a:t>IL@ZrO</a:t>
            </a:r>
            <a:r>
              <a:rPr lang="en-US" b="1" baseline="-25000" dirty="0" smtClean="0"/>
              <a:t>2</a:t>
            </a:r>
            <a:r>
              <a:rPr lang="en-US" b="1" dirty="0" smtClean="0"/>
              <a:t>-TPP, 47.8%; </a:t>
            </a:r>
          </a:p>
          <a:p>
            <a:r>
              <a:rPr lang="en-US" b="1" dirty="0" smtClean="0"/>
              <a:t>MZCNs, 61.9%.</a:t>
            </a:r>
            <a:endParaRPr lang="zh-CN" altLang="en-US" dirty="0"/>
          </a:p>
        </p:txBody>
      </p:sp>
      <p:sp>
        <p:nvSpPr>
          <p:cNvPr id="13" name="TextBox 12"/>
          <p:cNvSpPr txBox="1"/>
          <p:nvPr/>
        </p:nvSpPr>
        <p:spPr>
          <a:xfrm>
            <a:off x="6632809" y="1419365"/>
            <a:ext cx="2236510" cy="707886"/>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凋亡和坏死细胞</a:t>
            </a:r>
            <a:endParaRPr lang="en-US" altLang="zh-CN" sz="2000" b="1" dirty="0" smtClean="0">
              <a:latin typeface="微软雅黑" pitchFamily="34" charset="-122"/>
              <a:ea typeface="微软雅黑" pitchFamily="34" charset="-122"/>
            </a:endParaRPr>
          </a:p>
          <a:p>
            <a:r>
              <a:rPr lang="zh-CN" altLang="en-US" sz="2000" b="1" dirty="0" smtClean="0">
                <a:latin typeface="微软雅黑" pitchFamily="34" charset="-122"/>
                <a:ea typeface="微软雅黑" pitchFamily="34" charset="-122"/>
              </a:rPr>
              <a:t>占总细胞百分比：</a:t>
            </a:r>
            <a:endParaRPr lang="zh-CN" altLang="en-US" sz="2000" b="1" dirty="0">
              <a:latin typeface="微软雅黑" pitchFamily="34" charset="-122"/>
              <a:ea typeface="微软雅黑" pitchFamily="34" charset="-122"/>
            </a:endParaRPr>
          </a:p>
        </p:txBody>
      </p:sp>
      <p:sp>
        <p:nvSpPr>
          <p:cNvPr id="10" name="矩形 9"/>
          <p:cNvSpPr/>
          <p:nvPr/>
        </p:nvSpPr>
        <p:spPr>
          <a:xfrm>
            <a:off x="285084" y="27296"/>
            <a:ext cx="6538763" cy="838961"/>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4" name="标题 1"/>
          <p:cNvSpPr>
            <a:spLocks noGrp="1"/>
          </p:cNvSpPr>
          <p:nvPr>
            <p:ph type="title"/>
          </p:nvPr>
        </p:nvSpPr>
        <p:spPr>
          <a:xfrm>
            <a:off x="313649" y="68238"/>
            <a:ext cx="8424936" cy="805217"/>
          </a:xfrm>
        </p:spPr>
        <p:txBody>
          <a:bodyPr>
            <a:normAutofit/>
          </a:bodyPr>
          <a:lstStyle/>
          <a:p>
            <a:pPr>
              <a:lnSpc>
                <a:spcPct val="100000"/>
              </a:lnSpc>
            </a:pPr>
            <a:r>
              <a:rPr lang="zh-CN" altLang="en-US" sz="3100" b="1" dirty="0" smtClean="0">
                <a:solidFill>
                  <a:schemeClr val="bg1"/>
                </a:solidFill>
              </a:rPr>
              <a:t>第二部分：研究结果</a:t>
            </a:r>
            <a:endParaRPr lang="zh-CN" altLang="en-US" sz="3100" b="1" dirty="0">
              <a:solidFill>
                <a:schemeClr val="bg1"/>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85084" y="27296"/>
            <a:ext cx="6538763" cy="838961"/>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4" name="标题 1"/>
          <p:cNvSpPr>
            <a:spLocks noGrp="1"/>
          </p:cNvSpPr>
          <p:nvPr>
            <p:ph type="title"/>
          </p:nvPr>
        </p:nvSpPr>
        <p:spPr>
          <a:xfrm>
            <a:off x="313649" y="68238"/>
            <a:ext cx="8424936" cy="805217"/>
          </a:xfrm>
        </p:spPr>
        <p:txBody>
          <a:bodyPr>
            <a:normAutofit/>
          </a:bodyPr>
          <a:lstStyle/>
          <a:p>
            <a:pPr>
              <a:lnSpc>
                <a:spcPct val="100000"/>
              </a:lnSpc>
            </a:pPr>
            <a:r>
              <a:rPr lang="zh-CN" altLang="en-US" sz="3100" b="1" dirty="0" smtClean="0">
                <a:solidFill>
                  <a:schemeClr val="bg1"/>
                </a:solidFill>
              </a:rPr>
              <a:t>第二部分：研究结果</a:t>
            </a:r>
            <a:endParaRPr lang="zh-CN" altLang="en-US" sz="3100" b="1" dirty="0">
              <a:solidFill>
                <a:schemeClr val="bg1"/>
              </a:solidFill>
            </a:endParaRPr>
          </a:p>
        </p:txBody>
      </p:sp>
      <p:pic>
        <p:nvPicPr>
          <p:cNvPr id="47105" name="图片 25" descr="健那绿染色.tif"/>
          <p:cNvPicPr>
            <a:picLocks noChangeAspect="1" noChangeArrowheads="1"/>
          </p:cNvPicPr>
          <p:nvPr/>
        </p:nvPicPr>
        <p:blipFill>
          <a:blip r:embed="rId2"/>
          <a:srcRect/>
          <a:stretch>
            <a:fillRect/>
          </a:stretch>
        </p:blipFill>
        <p:spPr bwMode="auto">
          <a:xfrm>
            <a:off x="589865" y="1162807"/>
            <a:ext cx="7660546" cy="2808691"/>
          </a:xfrm>
          <a:prstGeom prst="rect">
            <a:avLst/>
          </a:prstGeom>
          <a:noFill/>
          <a:ln w="9525">
            <a:noFill/>
            <a:miter lim="800000"/>
            <a:headEnd/>
            <a:tailEnd/>
          </a:ln>
        </p:spPr>
      </p:pic>
      <p:sp>
        <p:nvSpPr>
          <p:cNvPr id="47107"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7108" name="Rectangle 4"/>
          <p:cNvSpPr>
            <a:spLocks noChangeArrowheads="1"/>
          </p:cNvSpPr>
          <p:nvPr/>
        </p:nvSpPr>
        <p:spPr bwMode="auto">
          <a:xfrm rot="10800000" flipV="1">
            <a:off x="655090" y="4255800"/>
            <a:ext cx="7833816"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charset="0"/>
              </a:rPr>
              <a:t>利用针对线粒体的活细胞染料</a:t>
            </a:r>
            <a:r>
              <a:rPr lang="zh-CN" altLang="en-US" sz="2000" dirty="0" smtClean="0">
                <a:latin typeface="微软雅黑" pitchFamily="34" charset="-122"/>
                <a:ea typeface="微软雅黑" pitchFamily="34" charset="-122"/>
                <a:cs typeface="Calibri" charset="0"/>
              </a:rPr>
              <a:t>健那绿</a:t>
            </a:r>
            <a:r>
              <a:rPr lang="en-US" altLang="zh-CN" sz="2000" dirty="0" smtClean="0">
                <a:latin typeface="微软雅黑" pitchFamily="34" charset="-122"/>
                <a:ea typeface="微软雅黑" pitchFamily="34" charset="-122"/>
                <a:cs typeface="Times New Roman" pitchFamily="18" charset="0"/>
              </a:rPr>
              <a:t>B</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charset="0"/>
              </a:rPr>
              <a:t>，</a:t>
            </a:r>
            <a:r>
              <a:rPr lang="zh-CN" altLang="en-US" sz="2000" dirty="0" smtClean="0">
                <a:latin typeface="微软雅黑" pitchFamily="34" charset="-122"/>
                <a:ea typeface="微软雅黑" pitchFamily="34" charset="-122"/>
                <a:cs typeface="Calibri" charset="0"/>
              </a:rPr>
              <a:t>在</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charset="0"/>
              </a:rPr>
              <a:t>活性线粒体中呈现有色状态（蓝绿色）</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charset="0"/>
              </a:rPr>
              <a:t>而当线粒体无活性，则被还原成为无色状态</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a:t>
            </a:r>
          </a:p>
          <a:p>
            <a:pPr lvl="0" fontAlgn="base">
              <a:spcBef>
                <a:spcPct val="0"/>
              </a:spcBef>
              <a:spcAft>
                <a:spcPct val="0"/>
              </a:spcAf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charset="0"/>
              </a:rPr>
              <a:t>染色结果如图示，在</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MZCNs</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charset="0"/>
              </a:rPr>
              <a:t>协助微波热疗组健那绿</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B</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cs typeface="Calibri" charset="0"/>
              </a:rPr>
              <a:t>染色为无色，而在单纯微波治疗组则呈现出蓝绿色。</a:t>
            </a:r>
            <a:endParaRPr kumimoji="0" lang="zh-CN" altLang="en-US" sz="32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sp>
        <p:nvSpPr>
          <p:cNvPr id="16" name="矩形 15"/>
          <p:cNvSpPr/>
          <p:nvPr/>
        </p:nvSpPr>
        <p:spPr>
          <a:xfrm>
            <a:off x="4712345" y="1183522"/>
            <a:ext cx="1788246" cy="369332"/>
          </a:xfrm>
          <a:prstGeom prst="rect">
            <a:avLst/>
          </a:prstGeom>
        </p:spPr>
        <p:txBody>
          <a:bodyPr wrap="none">
            <a:spAutoFit/>
          </a:bodyPr>
          <a:lstStyle/>
          <a:p>
            <a:r>
              <a:rPr lang="en-US" altLang="zh-CN" dirty="0" err="1" smtClean="0">
                <a:latin typeface="微软雅黑" pitchFamily="34" charset="-122"/>
                <a:ea typeface="微软雅黑" pitchFamily="34" charset="-122"/>
                <a:cs typeface="Times New Roman" pitchFamily="18" charset="0"/>
              </a:rPr>
              <a:t>MZCNs+MWA</a:t>
            </a:r>
            <a:endParaRPr lang="zh-CN" altLang="en-US" dirty="0"/>
          </a:p>
        </p:txBody>
      </p:sp>
      <p:sp>
        <p:nvSpPr>
          <p:cNvPr id="17" name="矩形 16"/>
          <p:cNvSpPr/>
          <p:nvPr/>
        </p:nvSpPr>
        <p:spPr>
          <a:xfrm>
            <a:off x="961486" y="1240388"/>
            <a:ext cx="799193" cy="369332"/>
          </a:xfrm>
          <a:prstGeom prst="rect">
            <a:avLst/>
          </a:prstGeom>
        </p:spPr>
        <p:txBody>
          <a:bodyPr wrap="none">
            <a:spAutoFit/>
          </a:bodyPr>
          <a:lstStyle/>
          <a:p>
            <a:r>
              <a:rPr lang="en-US" altLang="zh-CN" dirty="0" smtClean="0">
                <a:latin typeface="微软雅黑" pitchFamily="34" charset="-122"/>
                <a:ea typeface="微软雅黑" pitchFamily="34" charset="-122"/>
                <a:cs typeface="Times New Roman" pitchFamily="18" charset="0"/>
              </a:rPr>
              <a:t>MWA</a:t>
            </a:r>
            <a:endParaRPr lang="zh-CN" altLang="en-US" dirty="0"/>
          </a:p>
        </p:txBody>
      </p:sp>
      <p:sp>
        <p:nvSpPr>
          <p:cNvPr id="18" name="TextBox 17"/>
          <p:cNvSpPr txBox="1"/>
          <p:nvPr/>
        </p:nvSpPr>
        <p:spPr>
          <a:xfrm>
            <a:off x="859808" y="6100549"/>
            <a:ext cx="7831824"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zh-CN" altLang="en-US" b="1" dirty="0" smtClean="0">
                <a:latin typeface="微软雅黑" pitchFamily="34" charset="-122"/>
                <a:ea typeface="微软雅黑" pitchFamily="34" charset="-122"/>
              </a:rPr>
              <a:t>在同样微波条件下（</a:t>
            </a:r>
            <a:r>
              <a:rPr lang="en-US" altLang="zh-CN" b="1" dirty="0" smtClean="0">
                <a:latin typeface="微软雅黑" pitchFamily="34" charset="-122"/>
                <a:ea typeface="微软雅黑" pitchFamily="34" charset="-122"/>
              </a:rPr>
              <a:t>2W</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10min</a:t>
            </a:r>
            <a:r>
              <a:rPr lang="zh-CN" altLang="en-US" b="1" dirty="0" smtClean="0">
                <a:latin typeface="微软雅黑" pitchFamily="34" charset="-122"/>
                <a:ea typeface="微软雅黑" pitchFamily="34" charset="-122"/>
              </a:rPr>
              <a:t>）：</a:t>
            </a:r>
            <a:r>
              <a:rPr lang="en-US" altLang="zh-CN" b="1" dirty="0" err="1" smtClean="0">
                <a:latin typeface="微软雅黑" pitchFamily="34" charset="-122"/>
                <a:ea typeface="微软雅黑" pitchFamily="34" charset="-122"/>
              </a:rPr>
              <a:t>MZCNs+MWA</a:t>
            </a:r>
            <a:r>
              <a:rPr lang="zh-CN" altLang="en-US" b="1" dirty="0" smtClean="0">
                <a:latin typeface="微软雅黑" pitchFamily="34" charset="-122"/>
                <a:ea typeface="微软雅黑" pitchFamily="34" charset="-122"/>
              </a:rPr>
              <a:t>组线粒体失活明显。</a:t>
            </a:r>
            <a:endParaRPr lang="zh-CN" altLang="en-US"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文本框 199"/>
          <p:cNvSpPr txBox="1"/>
          <p:nvPr/>
        </p:nvSpPr>
        <p:spPr>
          <a:xfrm>
            <a:off x="3903263" y="298234"/>
            <a:ext cx="1228296" cy="646331"/>
          </a:xfrm>
          <a:prstGeom prst="rect">
            <a:avLst/>
          </a:prstGeom>
          <a:noFill/>
        </p:spPr>
        <p:txBody>
          <a:bodyPr wrap="square" rtlCol="0">
            <a:spAutoFit/>
          </a:bodyPr>
          <a:lstStyle/>
          <a:p>
            <a:r>
              <a:rPr lang="zh-CN" altLang="en-US" sz="3600" b="1" dirty="0" smtClean="0">
                <a:solidFill>
                  <a:srgbClr val="157E9F"/>
                </a:solidFill>
                <a:latin typeface="方正清刻本悦宋简体" panose="02000000000000000000" pitchFamily="2" charset="-122"/>
                <a:ea typeface="方正清刻本悦宋简体" panose="02000000000000000000" pitchFamily="2" charset="-122"/>
              </a:rPr>
              <a:t>讨论</a:t>
            </a:r>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8" name="矩形 7"/>
          <p:cNvSpPr/>
          <p:nvPr/>
        </p:nvSpPr>
        <p:spPr>
          <a:xfrm>
            <a:off x="736979" y="1225085"/>
            <a:ext cx="7287903" cy="4647426"/>
          </a:xfrm>
          <a:prstGeom prst="rect">
            <a:avLst/>
          </a:prstGeom>
        </p:spPr>
        <p:txBody>
          <a:bodyPr wrap="square">
            <a:spAutoFit/>
          </a:bodyPr>
          <a:lstStyle/>
          <a:p>
            <a:pPr lvl="0"/>
            <a:r>
              <a:rPr lang="zh-CN" altLang="en-US" sz="2800" b="1" dirty="0" smtClean="0">
                <a:latin typeface="微软雅黑" pitchFamily="34" charset="-122"/>
                <a:ea typeface="微软雅黑" pitchFamily="34" charset="-122"/>
              </a:rPr>
              <a:t>本</a:t>
            </a:r>
            <a:r>
              <a:rPr lang="zh-CN" altLang="en-US" sz="2800" b="1" dirty="0" smtClean="0">
                <a:latin typeface="微软雅黑" pitchFamily="34" charset="-122"/>
                <a:ea typeface="微软雅黑" pitchFamily="34" charset="-122"/>
              </a:rPr>
              <a:t>研究与其它研究的异同：</a:t>
            </a:r>
            <a:endParaRPr lang="en-US" altLang="zh-CN" sz="2800" b="1" dirty="0" smtClean="0">
              <a:latin typeface="微软雅黑" pitchFamily="34" charset="-122"/>
              <a:ea typeface="微软雅黑" pitchFamily="34" charset="-122"/>
            </a:endParaRPr>
          </a:p>
          <a:p>
            <a:pPr lvl="0"/>
            <a:endParaRPr lang="en-US" altLang="zh-CN" sz="2800" b="1" dirty="0" smtClean="0">
              <a:latin typeface="微软雅黑" pitchFamily="34" charset="-122"/>
              <a:ea typeface="微软雅黑" pitchFamily="34" charset="-122"/>
            </a:endParaRPr>
          </a:p>
          <a:p>
            <a:pPr lvl="0"/>
            <a:r>
              <a:rPr lang="en-US" altLang="zh-CN" sz="2400" b="1" dirty="0" smtClean="0">
                <a:latin typeface="微软雅黑" pitchFamily="34" charset="-122"/>
                <a:ea typeface="微软雅黑" pitchFamily="34" charset="-122"/>
              </a:rPr>
              <a:t>1:</a:t>
            </a:r>
            <a:r>
              <a:rPr lang="zh-CN" altLang="en-US" sz="2400" b="1" dirty="0" smtClean="0">
                <a:latin typeface="微软雅黑" pitchFamily="34" charset="-122"/>
                <a:ea typeface="微软雅黑" pitchFamily="34" charset="-122"/>
              </a:rPr>
              <a:t>以往的微波升温实验，大多为材料的升温实验，本研究在细胞层面再次验证合成的</a:t>
            </a:r>
            <a:r>
              <a:rPr lang="en-US" altLang="zh-CN" sz="2400" b="1" dirty="0" smtClean="0">
                <a:latin typeface="微软雅黑" pitchFamily="34" charset="-122"/>
                <a:ea typeface="微软雅黑" pitchFamily="34" charset="-122"/>
              </a:rPr>
              <a:t>MZCNs</a:t>
            </a:r>
            <a:r>
              <a:rPr lang="zh-CN" altLang="en-US" sz="2400" b="1" dirty="0" smtClean="0">
                <a:latin typeface="微软雅黑" pitchFamily="34" charset="-122"/>
                <a:ea typeface="微软雅黑" pitchFamily="34" charset="-122"/>
              </a:rPr>
              <a:t>的微波增敏效果，并且得到了与浓度正相关的升温效果。这可能与靶向修饰后的材料被细胞摄入增加相关。</a:t>
            </a:r>
            <a:endParaRPr lang="en-US" altLang="zh-CN" sz="2400" b="1" dirty="0" smtClean="0">
              <a:latin typeface="微软雅黑" pitchFamily="34" charset="-122"/>
              <a:ea typeface="微软雅黑" pitchFamily="34" charset="-122"/>
            </a:endParaRPr>
          </a:p>
          <a:p>
            <a:pPr lvl="0"/>
            <a:endParaRPr lang="en-US" altLang="zh-CN" sz="2400" b="1" dirty="0" smtClean="0">
              <a:latin typeface="微软雅黑" pitchFamily="34" charset="-122"/>
              <a:ea typeface="微软雅黑" pitchFamily="34" charset="-122"/>
            </a:endParaRPr>
          </a:p>
          <a:p>
            <a:pPr lvl="0"/>
            <a:r>
              <a:rPr lang="en-US" altLang="zh-CN" sz="2400" b="1" dirty="0" smtClean="0">
                <a:latin typeface="微软雅黑" pitchFamily="34" charset="-122"/>
                <a:ea typeface="微软雅黑" pitchFamily="34" charset="-122"/>
              </a:rPr>
              <a:t>2</a:t>
            </a:r>
            <a:r>
              <a:rPr lang="zh-CN" altLang="en-US" sz="2400" b="1" dirty="0" smtClean="0">
                <a:latin typeface="微软雅黑" pitchFamily="34" charset="-122"/>
                <a:ea typeface="微软雅黑" pitchFamily="34" charset="-122"/>
              </a:rPr>
              <a:t>：</a:t>
            </a:r>
            <a:r>
              <a:rPr lang="en-US" altLang="zh-CN" sz="2400" b="1" dirty="0" smtClean="0">
                <a:latin typeface="微软雅黑" pitchFamily="34" charset="-122"/>
                <a:ea typeface="微软雅黑" pitchFamily="34" charset="-122"/>
              </a:rPr>
              <a:t> </a:t>
            </a:r>
            <a:r>
              <a:rPr lang="en-US" altLang="zh-CN" sz="2400" b="1" dirty="0" smtClean="0">
                <a:latin typeface="微软雅黑" pitchFamily="34" charset="-122"/>
                <a:ea typeface="微软雅黑" pitchFamily="34" charset="-122"/>
              </a:rPr>
              <a:t>MZCNs</a:t>
            </a:r>
            <a:r>
              <a:rPr lang="zh-CN" altLang="en-US" sz="2400" b="1" dirty="0" smtClean="0">
                <a:latin typeface="微软雅黑" pitchFamily="34" charset="-122"/>
                <a:ea typeface="微软雅黑" pitchFamily="34" charset="-122"/>
              </a:rPr>
              <a:t>协助的微波治疗线粒体</a:t>
            </a:r>
            <a:r>
              <a:rPr lang="zh-CN" altLang="en-US" sz="2400" b="1" dirty="0" smtClean="0">
                <a:latin typeface="微软雅黑" pitchFamily="34" charset="-122"/>
                <a:ea typeface="微软雅黑" pitchFamily="34" charset="-122"/>
              </a:rPr>
              <a:t>失活</a:t>
            </a:r>
            <a:r>
              <a:rPr lang="zh-CN" altLang="en-US" sz="2400" b="1" dirty="0" smtClean="0">
                <a:latin typeface="微软雅黑" pitchFamily="34" charset="-122"/>
                <a:ea typeface="微软雅黑" pitchFamily="34" charset="-122"/>
              </a:rPr>
              <a:t>明显。联系前人研究，微波除了热效应，还可以引起膜通透性增加。而线粒体通透性增加是引起细胞凋亡的关键诱因。</a:t>
            </a:r>
            <a:endParaRPr lang="en-US" altLang="zh-CN" sz="2400" b="1" dirty="0" smtClean="0">
              <a:latin typeface="微软雅黑" pitchFamily="34" charset="-122"/>
              <a:ea typeface="微软雅黑" pitchFamily="34" charset="-122"/>
            </a:endParaRPr>
          </a:p>
          <a:p>
            <a:pPr lvl="0"/>
            <a:r>
              <a:rPr lang="zh-CN" altLang="en-US" sz="2400" b="1" dirty="0" smtClean="0">
                <a:latin typeface="微软雅黑" pitchFamily="34" charset="-122"/>
                <a:ea typeface="微软雅黑" pitchFamily="34" charset="-122"/>
              </a:rPr>
              <a:t>所以，线粒体微波热疗的</a:t>
            </a:r>
            <a:r>
              <a:rPr lang="zh-CN" altLang="en-US" sz="2400" b="1" dirty="0" smtClean="0">
                <a:latin typeface="微软雅黑" pitchFamily="34" charset="-122"/>
                <a:ea typeface="微软雅黑" pitchFamily="34" charset="-122"/>
              </a:rPr>
              <a:t>可能</a:t>
            </a:r>
            <a:r>
              <a:rPr lang="zh-CN" altLang="en-US" sz="2400" b="1" dirty="0" smtClean="0">
                <a:latin typeface="微软雅黑" pitchFamily="34" charset="-122"/>
                <a:ea typeface="微软雅黑" pitchFamily="34" charset="-122"/>
              </a:rPr>
              <a:t>机制是线粒体膜通透性改变，有待进一步研究。</a:t>
            </a:r>
            <a:endParaRPr lang="zh-CN" altLang="en-US" sz="2400" b="1" dirty="0" smtClean="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文本框 199"/>
          <p:cNvSpPr txBox="1"/>
          <p:nvPr/>
        </p:nvSpPr>
        <p:spPr>
          <a:xfrm>
            <a:off x="3944205" y="311881"/>
            <a:ext cx="1269240" cy="646331"/>
          </a:xfrm>
          <a:prstGeom prst="rect">
            <a:avLst/>
          </a:prstGeom>
          <a:noFill/>
        </p:spPr>
        <p:txBody>
          <a:bodyPr wrap="square" rtlCol="0">
            <a:spAutoFit/>
          </a:bodyPr>
          <a:lstStyle/>
          <a:p>
            <a:r>
              <a:rPr lang="zh-CN" altLang="en-US" sz="3600" b="1" dirty="0" smtClean="0">
                <a:solidFill>
                  <a:srgbClr val="157E9F"/>
                </a:solidFill>
                <a:latin typeface="方正清刻本悦宋简体" panose="02000000000000000000" pitchFamily="2" charset="-122"/>
                <a:ea typeface="方正清刻本悦宋简体" panose="02000000000000000000" pitchFamily="2" charset="-122"/>
              </a:rPr>
              <a:t>结论</a:t>
            </a:r>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5" name="矩形 4"/>
          <p:cNvSpPr/>
          <p:nvPr/>
        </p:nvSpPr>
        <p:spPr>
          <a:xfrm>
            <a:off x="750628" y="1511687"/>
            <a:ext cx="6905766" cy="1200329"/>
          </a:xfrm>
          <a:prstGeom prst="rect">
            <a:avLst/>
          </a:prstGeom>
        </p:spPr>
        <p:txBody>
          <a:bodyPr wrap="square">
            <a:spAutoFit/>
          </a:bodyPr>
          <a:lstStyle/>
          <a:p>
            <a:pPr lvl="0"/>
            <a:r>
              <a:rPr lang="zh-CN" altLang="en-US" sz="2400" b="1" dirty="0" smtClean="0">
                <a:latin typeface="微软雅黑" pitchFamily="34" charset="-122"/>
                <a:ea typeface="微软雅黑" pitchFamily="34" charset="-122"/>
              </a:rPr>
              <a:t>结论一</a:t>
            </a:r>
          </a:p>
          <a:p>
            <a:pPr lvl="1"/>
            <a:r>
              <a:rPr lang="en-US" altLang="zh-CN" sz="2400" b="1" dirty="0" smtClean="0">
                <a:latin typeface="微软雅黑" pitchFamily="34" charset="-122"/>
                <a:ea typeface="微软雅黑" pitchFamily="34" charset="-122"/>
              </a:rPr>
              <a:t>MZCNs</a:t>
            </a:r>
            <a:r>
              <a:rPr lang="zh-CN" altLang="en-US" sz="2400" b="1" dirty="0" smtClean="0">
                <a:latin typeface="微软雅黑" pitchFamily="34" charset="-122"/>
                <a:ea typeface="微软雅黑" pitchFamily="34" charset="-122"/>
              </a:rPr>
              <a:t>对共孵育的</a:t>
            </a:r>
            <a:r>
              <a:rPr lang="en-US" altLang="zh-CN" sz="2400" b="1" dirty="0" smtClean="0">
                <a:latin typeface="微软雅黑" pitchFamily="34" charset="-122"/>
                <a:ea typeface="微软雅黑" pitchFamily="34" charset="-122"/>
              </a:rPr>
              <a:t>HepG2</a:t>
            </a:r>
            <a:r>
              <a:rPr lang="zh-CN" altLang="en-US" sz="2400" b="1" dirty="0" smtClean="0">
                <a:latin typeface="微软雅黑" pitchFamily="34" charset="-122"/>
                <a:ea typeface="微软雅黑" pitchFamily="34" charset="-122"/>
              </a:rPr>
              <a:t>肝癌细胞有微波增敏效果。</a:t>
            </a:r>
            <a:endParaRPr lang="zh-CN" altLang="en-US" sz="2400" b="1" dirty="0" smtClean="0">
              <a:latin typeface="微软雅黑" pitchFamily="34" charset="-122"/>
              <a:ea typeface="微软雅黑" pitchFamily="34" charset="-122"/>
            </a:endParaRPr>
          </a:p>
        </p:txBody>
      </p:sp>
      <p:sp>
        <p:nvSpPr>
          <p:cNvPr id="6" name="矩形 5"/>
          <p:cNvSpPr/>
          <p:nvPr/>
        </p:nvSpPr>
        <p:spPr>
          <a:xfrm>
            <a:off x="750627" y="3111395"/>
            <a:ext cx="7178722" cy="1200329"/>
          </a:xfrm>
          <a:prstGeom prst="rect">
            <a:avLst/>
          </a:prstGeom>
        </p:spPr>
        <p:txBody>
          <a:bodyPr wrap="square">
            <a:spAutoFit/>
          </a:bodyPr>
          <a:lstStyle/>
          <a:p>
            <a:pPr lvl="0"/>
            <a:r>
              <a:rPr lang="zh-CN" altLang="en-US" sz="2400" b="1" dirty="0" smtClean="0">
                <a:latin typeface="微软雅黑" pitchFamily="34" charset="-122"/>
                <a:ea typeface="微软雅黑" pitchFamily="34" charset="-122"/>
              </a:rPr>
              <a:t>结论二</a:t>
            </a:r>
          </a:p>
          <a:p>
            <a:pPr lvl="1"/>
            <a:r>
              <a:rPr lang="zh-CN" altLang="en-US" sz="2400" b="1" dirty="0" smtClean="0">
                <a:latin typeface="微软雅黑" pitchFamily="34" charset="-122"/>
                <a:ea typeface="微软雅黑" pitchFamily="34" charset="-122"/>
              </a:rPr>
              <a:t>双靶向修饰纳米二氧化锆对</a:t>
            </a:r>
            <a:r>
              <a:rPr lang="en-US" altLang="zh-CN" sz="2400" b="1" dirty="0" smtClean="0">
                <a:latin typeface="微软雅黑" pitchFamily="34" charset="-122"/>
                <a:ea typeface="微软雅黑" pitchFamily="34" charset="-122"/>
              </a:rPr>
              <a:t>HepG2</a:t>
            </a:r>
            <a:r>
              <a:rPr lang="zh-CN" altLang="en-US" sz="2400" b="1" dirty="0" smtClean="0">
                <a:latin typeface="微软雅黑" pitchFamily="34" charset="-122"/>
                <a:ea typeface="微软雅黑" pitchFamily="34" charset="-122"/>
              </a:rPr>
              <a:t>肝癌细胞具有</a:t>
            </a:r>
            <a:r>
              <a:rPr lang="zh-CN" altLang="en-US" sz="2400" b="1" dirty="0" smtClean="0">
                <a:latin typeface="微软雅黑" pitchFamily="34" charset="-122"/>
                <a:ea typeface="微软雅黑" pitchFamily="34" charset="-122"/>
              </a:rPr>
              <a:t>线粒体靶向性，</a:t>
            </a:r>
            <a:r>
              <a:rPr lang="zh-CN" altLang="en-US" sz="2400" b="1" dirty="0" smtClean="0">
                <a:latin typeface="微软雅黑" pitchFamily="34" charset="-122"/>
                <a:ea typeface="微软雅黑" pitchFamily="34" charset="-122"/>
              </a:rPr>
              <a:t>且其靶向作用高于单</a:t>
            </a:r>
            <a:r>
              <a:rPr lang="zh-CN" altLang="en-US" sz="2400" b="1" dirty="0" smtClean="0">
                <a:latin typeface="微软雅黑" pitchFamily="34" charset="-122"/>
                <a:ea typeface="微软雅黑" pitchFamily="34" charset="-122"/>
              </a:rPr>
              <a:t>靶向组。</a:t>
            </a:r>
            <a:endParaRPr lang="zh-CN" altLang="en-US" sz="2400" b="1" dirty="0">
              <a:latin typeface="微软雅黑" pitchFamily="34" charset="-122"/>
              <a:ea typeface="微软雅黑" pitchFamily="34" charset="-122"/>
            </a:endParaRPr>
          </a:p>
        </p:txBody>
      </p:sp>
      <p:sp>
        <p:nvSpPr>
          <p:cNvPr id="7" name="矩形 6"/>
          <p:cNvSpPr/>
          <p:nvPr/>
        </p:nvSpPr>
        <p:spPr>
          <a:xfrm>
            <a:off x="900752" y="4920705"/>
            <a:ext cx="7506269" cy="830997"/>
          </a:xfrm>
          <a:prstGeom prst="rect">
            <a:avLst/>
          </a:prstGeom>
        </p:spPr>
        <p:txBody>
          <a:bodyPr wrap="square">
            <a:spAutoFit/>
          </a:bodyPr>
          <a:lstStyle/>
          <a:p>
            <a:pPr lvl="0"/>
            <a:r>
              <a:rPr lang="zh-CN" altLang="en-US" sz="2400" b="1" dirty="0" smtClean="0">
                <a:latin typeface="微软雅黑" pitchFamily="34" charset="-122"/>
                <a:ea typeface="微软雅黑" pitchFamily="34" charset="-122"/>
              </a:rPr>
              <a:t>结论三</a:t>
            </a:r>
            <a:endParaRPr lang="en-US" altLang="zh-CN" sz="2400" b="1" dirty="0" smtClean="0">
              <a:latin typeface="微软雅黑" pitchFamily="34" charset="-122"/>
              <a:ea typeface="微软雅黑" pitchFamily="34" charset="-122"/>
            </a:endParaRPr>
          </a:p>
          <a:p>
            <a:pPr lvl="0"/>
            <a:r>
              <a:rPr lang="zh-CN" altLang="en-US" sz="2400" b="1" dirty="0" smtClean="0">
                <a:latin typeface="微软雅黑" pitchFamily="34" charset="-122"/>
                <a:ea typeface="微软雅黑" pitchFamily="34" charset="-122"/>
              </a:rPr>
              <a:t>合成的</a:t>
            </a:r>
            <a:r>
              <a:rPr lang="en-US" altLang="zh-CN" sz="2400" b="1" dirty="0" smtClean="0">
                <a:latin typeface="微软雅黑" pitchFamily="34" charset="-122"/>
                <a:ea typeface="微软雅黑" pitchFamily="34" charset="-122"/>
              </a:rPr>
              <a:t>MZCNs</a:t>
            </a:r>
            <a:r>
              <a:rPr lang="zh-CN" altLang="en-US" sz="2400" b="1" dirty="0" smtClean="0">
                <a:latin typeface="微软雅黑" pitchFamily="34" charset="-122"/>
                <a:ea typeface="微软雅黑" pitchFamily="34" charset="-122"/>
              </a:rPr>
              <a:t>能够增强微波对肝癌细胞的治疗</a:t>
            </a:r>
            <a:r>
              <a:rPr lang="zh-CN" altLang="en-US" sz="2400" b="1" dirty="0" smtClean="0">
                <a:latin typeface="微软雅黑" pitchFamily="34" charset="-122"/>
                <a:ea typeface="微软雅黑" pitchFamily="34" charset="-122"/>
              </a:rPr>
              <a:t>效果。</a:t>
            </a:r>
            <a:endParaRPr lang="en-US" altLang="zh-CN" sz="2400" b="1" dirty="0" smtClean="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208" y="157326"/>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395536" y="286602"/>
            <a:ext cx="8424936" cy="1514170"/>
          </a:xfrm>
        </p:spPr>
        <p:txBody>
          <a:bodyPr>
            <a:normAutofit fontScale="90000"/>
          </a:bodyPr>
          <a:lstStyle/>
          <a:p>
            <a:pPr>
              <a:lnSpc>
                <a:spcPct val="150000"/>
              </a:lnSpc>
            </a:pPr>
            <a:r>
              <a:rPr lang="zh-CN" altLang="en-US" sz="3100" dirty="0" smtClean="0"/>
              <a:t>第三部分：</a:t>
            </a:r>
            <a:r>
              <a:rPr lang="zh-CN" altLang="en-US" sz="3200" cap="small" dirty="0" smtClean="0"/>
              <a:t>活体内</a:t>
            </a:r>
            <a:r>
              <a:rPr lang="zh-CN" altLang="zh-CN" sz="3200" b="1" cap="small" dirty="0" smtClean="0"/>
              <a:t>靶向性</a:t>
            </a:r>
            <a:r>
              <a:rPr lang="zh-CN" altLang="zh-CN" sz="3200" cap="small" dirty="0" smtClean="0"/>
              <a:t>与微波</a:t>
            </a:r>
            <a:r>
              <a:rPr lang="zh-CN" altLang="en-US" sz="3200" cap="small" dirty="0" smtClean="0"/>
              <a:t>疗效</a:t>
            </a:r>
            <a:r>
              <a:rPr lang="zh-CN" altLang="zh-CN" sz="3200" cap="small" dirty="0" smtClean="0"/>
              <a:t>的实验研究</a:t>
            </a:r>
            <a:r>
              <a:rPr lang="en-US" altLang="zh-CN" sz="3100" dirty="0" smtClean="0"/>
              <a:t/>
            </a:r>
            <a:br>
              <a:rPr lang="en-US" altLang="zh-CN" sz="3100" dirty="0" smtClean="0"/>
            </a:br>
            <a:r>
              <a:rPr lang="zh-CN" altLang="en-US" sz="3100" b="1" dirty="0" smtClean="0">
                <a:solidFill>
                  <a:srgbClr val="157E9F"/>
                </a:solidFill>
              </a:rPr>
              <a:t>研究方法</a:t>
            </a:r>
            <a:r>
              <a:rPr lang="en-US" altLang="zh-CN" sz="3100" b="1" dirty="0" smtClean="0">
                <a:solidFill>
                  <a:srgbClr val="157E9F"/>
                </a:solidFill>
              </a:rPr>
              <a:t>             </a:t>
            </a:r>
            <a:r>
              <a:rPr lang="en-US" altLang="zh-CN" sz="3300" dirty="0" smtClean="0">
                <a:latin typeface="+mj-ea"/>
              </a:rPr>
              <a:t/>
            </a:r>
            <a:br>
              <a:rPr lang="en-US" altLang="zh-CN" sz="3300" dirty="0" smtClean="0">
                <a:latin typeface="+mj-ea"/>
              </a:rPr>
            </a:br>
            <a:endParaRPr lang="zh-CN" altLang="en-US" sz="3300" dirty="0">
              <a:latin typeface="+mj-ea"/>
            </a:endParaRPr>
          </a:p>
        </p:txBody>
      </p:sp>
      <p:graphicFrame>
        <p:nvGraphicFramePr>
          <p:cNvPr id="54" name="图示 53"/>
          <p:cNvGraphicFramePr/>
          <p:nvPr/>
        </p:nvGraphicFramePr>
        <p:xfrm>
          <a:off x="0" y="791570"/>
          <a:ext cx="8980227" cy="5390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208" y="157326"/>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395536" y="286602"/>
            <a:ext cx="8424936" cy="1514170"/>
          </a:xfrm>
        </p:spPr>
        <p:txBody>
          <a:bodyPr>
            <a:normAutofit fontScale="90000"/>
          </a:bodyPr>
          <a:lstStyle/>
          <a:p>
            <a:pPr>
              <a:lnSpc>
                <a:spcPct val="150000"/>
              </a:lnSpc>
            </a:pPr>
            <a:r>
              <a:rPr lang="zh-CN" altLang="en-US" sz="3100" dirty="0" smtClean="0"/>
              <a:t>第三部分：</a:t>
            </a:r>
            <a:r>
              <a:rPr lang="zh-CN" altLang="en-US" sz="3200" cap="small" dirty="0" smtClean="0"/>
              <a:t>活体内</a:t>
            </a:r>
            <a:r>
              <a:rPr lang="zh-CN" altLang="zh-CN" sz="3200" b="1" cap="small" dirty="0" smtClean="0"/>
              <a:t>靶向性</a:t>
            </a:r>
            <a:r>
              <a:rPr lang="zh-CN" altLang="zh-CN" sz="3200" cap="small" dirty="0" smtClean="0"/>
              <a:t>与微波</a:t>
            </a:r>
            <a:r>
              <a:rPr lang="zh-CN" altLang="en-US" sz="3200" cap="small" dirty="0" smtClean="0"/>
              <a:t>疗效</a:t>
            </a:r>
            <a:r>
              <a:rPr lang="zh-CN" altLang="zh-CN" sz="3200" cap="small" dirty="0" smtClean="0"/>
              <a:t>的实验研究</a:t>
            </a:r>
            <a:r>
              <a:rPr lang="en-US" altLang="zh-CN" sz="3100" dirty="0" smtClean="0"/>
              <a:t/>
            </a:r>
            <a:br>
              <a:rPr lang="en-US" altLang="zh-CN" sz="3100" dirty="0" smtClean="0"/>
            </a:br>
            <a:r>
              <a:rPr lang="zh-CN" altLang="en-US" sz="3100" b="1" dirty="0" smtClean="0">
                <a:solidFill>
                  <a:srgbClr val="157E9F"/>
                </a:solidFill>
              </a:rPr>
              <a:t>研究方法</a:t>
            </a:r>
            <a:r>
              <a:rPr lang="en-US" altLang="zh-CN" sz="3100" b="1" dirty="0" smtClean="0">
                <a:solidFill>
                  <a:srgbClr val="157E9F"/>
                </a:solidFill>
              </a:rPr>
              <a:t>             </a:t>
            </a:r>
            <a:r>
              <a:rPr lang="en-US" altLang="zh-CN" sz="3300" dirty="0" smtClean="0">
                <a:latin typeface="+mj-ea"/>
              </a:rPr>
              <a:t/>
            </a:r>
            <a:br>
              <a:rPr lang="en-US" altLang="zh-CN" sz="3300" dirty="0" smtClean="0">
                <a:latin typeface="+mj-ea"/>
              </a:rPr>
            </a:br>
            <a:endParaRPr lang="zh-CN" altLang="en-US" sz="3300" dirty="0">
              <a:latin typeface="+mj-ea"/>
            </a:endParaRPr>
          </a:p>
        </p:txBody>
      </p:sp>
      <p:graphicFrame>
        <p:nvGraphicFramePr>
          <p:cNvPr id="5" name="图示 4"/>
          <p:cNvGraphicFramePr/>
          <p:nvPr/>
        </p:nvGraphicFramePr>
        <p:xfrm>
          <a:off x="-1023582" y="2297751"/>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573207" y="1323833"/>
            <a:ext cx="3185487" cy="923330"/>
          </a:xfrm>
          <a:prstGeom prst="rect">
            <a:avLst/>
          </a:prstGeom>
          <a:noFill/>
        </p:spPr>
        <p:txBody>
          <a:bodyPr wrap="none" rtlCol="0">
            <a:spAutoFit/>
          </a:bodyPr>
          <a:lstStyle/>
          <a:p>
            <a:pPr algn="ctr"/>
            <a:r>
              <a:rPr lang="en-US" altLang="zh-CN" b="1" dirty="0" smtClean="0">
                <a:latin typeface="微软雅黑" pitchFamily="34" charset="-122"/>
                <a:ea typeface="微软雅黑" pitchFamily="34" charset="-122"/>
              </a:rPr>
              <a:t>MZCNs</a:t>
            </a:r>
            <a:r>
              <a:rPr lang="zh-CN" altLang="en-US" b="1" dirty="0" smtClean="0">
                <a:latin typeface="微软雅黑" pitchFamily="34" charset="-122"/>
                <a:ea typeface="微软雅黑" pitchFamily="34" charset="-122"/>
              </a:rPr>
              <a:t>静脉注射</a:t>
            </a:r>
            <a:endParaRPr lang="en-US" altLang="zh-CN" b="1" dirty="0" smtClean="0">
              <a:latin typeface="微软雅黑" pitchFamily="34" charset="-122"/>
              <a:ea typeface="微软雅黑" pitchFamily="34" charset="-122"/>
            </a:endParaRPr>
          </a:p>
          <a:p>
            <a:pPr algn="ctr"/>
            <a:r>
              <a:rPr lang="zh-CN" altLang="en-US" b="1" dirty="0" smtClean="0">
                <a:latin typeface="微软雅黑" pitchFamily="34" charset="-122"/>
                <a:ea typeface="微软雅黑" pitchFamily="34" charset="-122"/>
              </a:rPr>
              <a:t>在不同时间点处死</a:t>
            </a:r>
            <a:endParaRPr lang="en-US" altLang="zh-CN" b="1" dirty="0" smtClean="0">
              <a:latin typeface="微软雅黑" pitchFamily="34" charset="-122"/>
              <a:ea typeface="微软雅黑" pitchFamily="34" charset="-122"/>
            </a:endParaRPr>
          </a:p>
          <a:p>
            <a:pPr algn="ctr"/>
            <a:r>
              <a:rPr lang="zh-CN" altLang="en-US" b="1" dirty="0" smtClean="0">
                <a:latin typeface="微软雅黑" pitchFamily="34" charset="-122"/>
                <a:ea typeface="微软雅黑" pitchFamily="34" charset="-122"/>
              </a:rPr>
              <a:t>取肿瘤组织，测量瘤内锆浓度</a:t>
            </a:r>
            <a:endParaRPr lang="en-US" altLang="zh-CN" b="1" dirty="0" smtClean="0">
              <a:latin typeface="微软雅黑" pitchFamily="34" charset="-122"/>
              <a:ea typeface="微软雅黑" pitchFamily="34" charset="-122"/>
            </a:endParaRPr>
          </a:p>
        </p:txBody>
      </p:sp>
      <p:graphicFrame>
        <p:nvGraphicFramePr>
          <p:cNvPr id="7" name="图示 6"/>
          <p:cNvGraphicFramePr/>
          <p:nvPr/>
        </p:nvGraphicFramePr>
        <p:xfrm>
          <a:off x="2936550" y="2340965"/>
          <a:ext cx="6096000" cy="4064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TextBox 7"/>
          <p:cNvSpPr txBox="1"/>
          <p:nvPr/>
        </p:nvSpPr>
        <p:spPr>
          <a:xfrm>
            <a:off x="4833583" y="1353403"/>
            <a:ext cx="3185487" cy="923330"/>
          </a:xfrm>
          <a:prstGeom prst="rect">
            <a:avLst/>
          </a:prstGeom>
          <a:noFill/>
        </p:spPr>
        <p:txBody>
          <a:bodyPr wrap="none" rtlCol="0">
            <a:spAutoFit/>
          </a:bodyPr>
          <a:lstStyle/>
          <a:p>
            <a:pPr algn="ctr"/>
            <a:r>
              <a:rPr lang="zh-CN" altLang="en-US" b="1" dirty="0" smtClean="0">
                <a:latin typeface="微软雅黑" pitchFamily="34" charset="-122"/>
                <a:ea typeface="微软雅黑" pitchFamily="34" charset="-122"/>
              </a:rPr>
              <a:t>不同靶向修饰的纳米二氧化锆</a:t>
            </a:r>
            <a:endParaRPr lang="en-US" altLang="zh-CN" b="1" dirty="0" smtClean="0">
              <a:latin typeface="微软雅黑" pitchFamily="34" charset="-122"/>
              <a:ea typeface="微软雅黑" pitchFamily="34" charset="-122"/>
            </a:endParaRPr>
          </a:p>
          <a:p>
            <a:pPr algn="ctr"/>
            <a:r>
              <a:rPr lang="zh-CN" altLang="en-US" b="1" dirty="0" smtClean="0">
                <a:latin typeface="微软雅黑" pitchFamily="34" charset="-122"/>
                <a:ea typeface="微软雅黑" pitchFamily="34" charset="-122"/>
              </a:rPr>
              <a:t>静脉注射</a:t>
            </a:r>
            <a:r>
              <a:rPr lang="en-US" altLang="zh-CN" b="1" dirty="0" smtClean="0">
                <a:latin typeface="微软雅黑" pitchFamily="34" charset="-122"/>
                <a:ea typeface="微软雅黑" pitchFamily="34" charset="-122"/>
              </a:rPr>
              <a:t>8</a:t>
            </a:r>
            <a:r>
              <a:rPr lang="zh-CN" altLang="en-US" b="1" dirty="0" smtClean="0">
                <a:latin typeface="微软雅黑" pitchFamily="34" charset="-122"/>
                <a:ea typeface="微软雅黑" pitchFamily="34" charset="-122"/>
              </a:rPr>
              <a:t>小时后处死</a:t>
            </a:r>
            <a:endParaRPr lang="en-US" altLang="zh-CN" b="1" dirty="0" smtClean="0">
              <a:latin typeface="微软雅黑" pitchFamily="34" charset="-122"/>
              <a:ea typeface="微软雅黑" pitchFamily="34" charset="-122"/>
            </a:endParaRPr>
          </a:p>
          <a:p>
            <a:pPr algn="ctr"/>
            <a:r>
              <a:rPr lang="zh-CN" altLang="en-US" b="1" dirty="0" smtClean="0">
                <a:latin typeface="微软雅黑" pitchFamily="34" charset="-122"/>
                <a:ea typeface="微软雅黑" pitchFamily="34" charset="-122"/>
              </a:rPr>
              <a:t>取肿瘤组织，测量瘤内锆浓度</a:t>
            </a:r>
            <a:endParaRPr lang="en-US" altLang="zh-CN" b="1"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208" y="157326"/>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395536" y="286602"/>
            <a:ext cx="8424936" cy="1514170"/>
          </a:xfrm>
        </p:spPr>
        <p:txBody>
          <a:bodyPr>
            <a:normAutofit fontScale="90000"/>
          </a:bodyPr>
          <a:lstStyle/>
          <a:p>
            <a:pPr>
              <a:lnSpc>
                <a:spcPct val="150000"/>
              </a:lnSpc>
            </a:pPr>
            <a:r>
              <a:rPr lang="zh-CN" altLang="en-US" sz="3100" dirty="0" smtClean="0"/>
              <a:t>第三部分：</a:t>
            </a:r>
            <a:r>
              <a:rPr lang="zh-CN" altLang="en-US" sz="3200" cap="small" dirty="0" smtClean="0"/>
              <a:t>活体内</a:t>
            </a:r>
            <a:r>
              <a:rPr lang="zh-CN" altLang="zh-CN" sz="3200" b="1" cap="small" dirty="0" smtClean="0"/>
              <a:t>靶向性</a:t>
            </a:r>
            <a:r>
              <a:rPr lang="zh-CN" altLang="zh-CN" sz="3200" cap="small" dirty="0" smtClean="0"/>
              <a:t>与微波</a:t>
            </a:r>
            <a:r>
              <a:rPr lang="zh-CN" altLang="en-US" sz="3200" cap="small" dirty="0" smtClean="0"/>
              <a:t>疗效</a:t>
            </a:r>
            <a:r>
              <a:rPr lang="zh-CN" altLang="zh-CN" sz="3200" cap="small" dirty="0" smtClean="0"/>
              <a:t>的实验研究</a:t>
            </a:r>
            <a:r>
              <a:rPr lang="en-US" altLang="zh-CN" sz="3100" dirty="0" smtClean="0"/>
              <a:t/>
            </a:r>
            <a:br>
              <a:rPr lang="en-US" altLang="zh-CN" sz="3100" dirty="0" smtClean="0"/>
            </a:br>
            <a:r>
              <a:rPr lang="zh-CN" altLang="en-US" sz="3100" b="1" dirty="0" smtClean="0">
                <a:solidFill>
                  <a:srgbClr val="157E9F"/>
                </a:solidFill>
              </a:rPr>
              <a:t>研究方法</a:t>
            </a:r>
            <a:r>
              <a:rPr lang="en-US" altLang="zh-CN" sz="3100" b="1" dirty="0" smtClean="0">
                <a:solidFill>
                  <a:srgbClr val="157E9F"/>
                </a:solidFill>
              </a:rPr>
              <a:t>             </a:t>
            </a:r>
            <a:r>
              <a:rPr lang="en-US" altLang="zh-CN" sz="3300" dirty="0" smtClean="0">
                <a:latin typeface="+mj-ea"/>
              </a:rPr>
              <a:t/>
            </a:r>
            <a:br>
              <a:rPr lang="en-US" altLang="zh-CN" sz="3300" dirty="0" smtClean="0">
                <a:latin typeface="+mj-ea"/>
              </a:rPr>
            </a:br>
            <a:endParaRPr lang="zh-CN" altLang="en-US" sz="3300" dirty="0">
              <a:latin typeface="+mj-ea"/>
            </a:endParaRPr>
          </a:p>
        </p:txBody>
      </p:sp>
      <p:graphicFrame>
        <p:nvGraphicFramePr>
          <p:cNvPr id="9" name="图示 8"/>
          <p:cNvGraphicFramePr/>
          <p:nvPr/>
        </p:nvGraphicFramePr>
        <p:xfrm>
          <a:off x="0" y="532262"/>
          <a:ext cx="9144000" cy="4278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2" name="直接连接符 11"/>
          <p:cNvCxnSpPr/>
          <p:nvPr/>
        </p:nvCxnSpPr>
        <p:spPr>
          <a:xfrm rot="5400000">
            <a:off x="545911" y="3739486"/>
            <a:ext cx="218365"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96036" y="3916907"/>
            <a:ext cx="7629098" cy="1588"/>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16" name="直接连接符 15"/>
          <p:cNvCxnSpPr/>
          <p:nvPr/>
        </p:nvCxnSpPr>
        <p:spPr>
          <a:xfrm rot="5400000">
            <a:off x="8188658" y="3807725"/>
            <a:ext cx="245659"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a:off x="4380931" y="4135272"/>
            <a:ext cx="354842"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555845" y="4367284"/>
            <a:ext cx="5923128" cy="1"/>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23" name="图示 22"/>
          <p:cNvGraphicFramePr/>
          <p:nvPr/>
        </p:nvGraphicFramePr>
        <p:xfrm>
          <a:off x="900751" y="3244384"/>
          <a:ext cx="7642747" cy="4064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27" name="直接连接符 26"/>
          <p:cNvCxnSpPr/>
          <p:nvPr/>
        </p:nvCxnSpPr>
        <p:spPr>
          <a:xfrm rot="5400000">
            <a:off x="1439839" y="4524233"/>
            <a:ext cx="313898"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5400000">
            <a:off x="3475630" y="4581099"/>
            <a:ext cx="313898"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5400000">
            <a:off x="5511421" y="4542430"/>
            <a:ext cx="313898"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5400000">
            <a:off x="7315200" y="4531057"/>
            <a:ext cx="313898" cy="1588"/>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208" y="157326"/>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395536" y="286602"/>
            <a:ext cx="8424936" cy="1514170"/>
          </a:xfrm>
        </p:spPr>
        <p:txBody>
          <a:bodyPr>
            <a:normAutofit fontScale="90000"/>
          </a:bodyPr>
          <a:lstStyle/>
          <a:p>
            <a:pPr>
              <a:lnSpc>
                <a:spcPct val="150000"/>
              </a:lnSpc>
            </a:pPr>
            <a:r>
              <a:rPr lang="zh-CN" altLang="en-US" sz="3100" dirty="0" smtClean="0"/>
              <a:t>第三部分：</a:t>
            </a:r>
            <a:r>
              <a:rPr lang="zh-CN" altLang="en-US" sz="3200" cap="small" dirty="0" smtClean="0"/>
              <a:t>活体内</a:t>
            </a:r>
            <a:r>
              <a:rPr lang="zh-CN" altLang="zh-CN" sz="3200" b="1" cap="small" dirty="0" smtClean="0"/>
              <a:t>靶向性</a:t>
            </a:r>
            <a:r>
              <a:rPr lang="zh-CN" altLang="zh-CN" sz="3200" cap="small" dirty="0" smtClean="0"/>
              <a:t>与微波</a:t>
            </a:r>
            <a:r>
              <a:rPr lang="zh-CN" altLang="en-US" sz="3200" cap="small" dirty="0" smtClean="0"/>
              <a:t>疗效</a:t>
            </a:r>
            <a:r>
              <a:rPr lang="zh-CN" altLang="zh-CN" sz="3200" cap="small" dirty="0" smtClean="0"/>
              <a:t>的实验研究</a:t>
            </a:r>
            <a:r>
              <a:rPr lang="en-US" altLang="zh-CN" sz="3100" dirty="0" smtClean="0"/>
              <a:t/>
            </a:r>
            <a:br>
              <a:rPr lang="en-US" altLang="zh-CN" sz="3100" dirty="0" smtClean="0"/>
            </a:br>
            <a:r>
              <a:rPr lang="zh-CN" altLang="en-US" sz="3100" b="1" dirty="0" smtClean="0">
                <a:solidFill>
                  <a:srgbClr val="157E9F"/>
                </a:solidFill>
              </a:rPr>
              <a:t>研究结果</a:t>
            </a:r>
            <a:r>
              <a:rPr lang="en-US" altLang="zh-CN" sz="3100" b="1" dirty="0" smtClean="0">
                <a:solidFill>
                  <a:srgbClr val="157E9F"/>
                </a:solidFill>
              </a:rPr>
              <a:t>             </a:t>
            </a:r>
            <a:r>
              <a:rPr lang="en-US" altLang="zh-CN" sz="3300" dirty="0" smtClean="0">
                <a:latin typeface="+mj-ea"/>
              </a:rPr>
              <a:t/>
            </a:r>
            <a:br>
              <a:rPr lang="en-US" altLang="zh-CN" sz="3300" dirty="0" smtClean="0">
                <a:latin typeface="+mj-ea"/>
              </a:rPr>
            </a:br>
            <a:endParaRPr lang="zh-CN" altLang="en-US" sz="3300" dirty="0">
              <a:latin typeface="+mj-ea"/>
            </a:endParaRPr>
          </a:p>
        </p:txBody>
      </p:sp>
      <p:sp>
        <p:nvSpPr>
          <p:cNvPr id="8" name="内容占位符 2"/>
          <p:cNvSpPr>
            <a:spLocks noGrp="1"/>
          </p:cNvSpPr>
          <p:nvPr>
            <p:ph sz="quarter" idx="1"/>
          </p:nvPr>
        </p:nvSpPr>
        <p:spPr>
          <a:xfrm>
            <a:off x="457200" y="1600200"/>
            <a:ext cx="3394720" cy="4873752"/>
          </a:xfrm>
        </p:spPr>
        <p:txBody>
          <a:bodyPr/>
          <a:lstStyle/>
          <a:p>
            <a:r>
              <a:rPr lang="zh-CN" altLang="zh-CN" dirty="0" smtClean="0"/>
              <a:t>锆在肿瘤中的积累可以在</a:t>
            </a:r>
            <a:r>
              <a:rPr lang="en-US" altLang="zh-CN" dirty="0" smtClean="0"/>
              <a:t>4</a:t>
            </a:r>
            <a:r>
              <a:rPr lang="zh-CN" altLang="zh-CN" dirty="0" smtClean="0"/>
              <a:t>小时内检测到，在</a:t>
            </a:r>
            <a:r>
              <a:rPr lang="en-US" altLang="zh-CN" dirty="0" smtClean="0"/>
              <a:t>8</a:t>
            </a:r>
            <a:r>
              <a:rPr lang="zh-CN" altLang="zh-CN" dirty="0" smtClean="0"/>
              <a:t>小时达到峰值，并且在</a:t>
            </a:r>
            <a:r>
              <a:rPr lang="en-US" altLang="zh-CN" dirty="0" smtClean="0"/>
              <a:t>12</a:t>
            </a:r>
            <a:r>
              <a:rPr lang="zh-CN" altLang="zh-CN" dirty="0" smtClean="0"/>
              <a:t>小时开始有减少趋势</a:t>
            </a:r>
            <a:r>
              <a:rPr lang="zh-CN" altLang="en-US" dirty="0" smtClean="0"/>
              <a:t>。</a:t>
            </a:r>
            <a:endParaRPr lang="en-US" altLang="zh-CN" dirty="0" smtClean="0"/>
          </a:p>
          <a:p>
            <a:r>
              <a:rPr lang="en-US" altLang="zh-CN" dirty="0" smtClean="0"/>
              <a:t>TPP-iRGD</a:t>
            </a:r>
            <a:r>
              <a:rPr lang="zh-CN" altLang="zh-CN" dirty="0" smtClean="0"/>
              <a:t>组的锆含量比非靶向修饰的</a:t>
            </a:r>
            <a:r>
              <a:rPr lang="en-US" altLang="zh-CN" dirty="0" smtClean="0"/>
              <a:t>DOX-IL@ZrO2</a:t>
            </a:r>
            <a:r>
              <a:rPr lang="zh-CN" altLang="zh-CN" dirty="0" smtClean="0"/>
              <a:t>组</a:t>
            </a:r>
            <a:r>
              <a:rPr lang="zh-CN" altLang="zh-CN" dirty="0" smtClean="0"/>
              <a:t>高</a:t>
            </a:r>
            <a:r>
              <a:rPr lang="en-US" altLang="zh-CN" dirty="0" smtClean="0"/>
              <a:t>2.7</a:t>
            </a:r>
            <a:r>
              <a:rPr lang="zh-CN" altLang="zh-CN" dirty="0" smtClean="0"/>
              <a:t>倍</a:t>
            </a:r>
            <a:endParaRPr lang="zh-CN" altLang="en-US" dirty="0"/>
          </a:p>
        </p:txBody>
      </p:sp>
      <p:pic>
        <p:nvPicPr>
          <p:cNvPr id="9" name="图片 8"/>
          <p:cNvPicPr/>
          <p:nvPr/>
        </p:nvPicPr>
        <p:blipFill>
          <a:blip r:embed="rId2" cstate="print"/>
          <a:srcRect/>
          <a:stretch>
            <a:fillRect/>
          </a:stretch>
        </p:blipFill>
        <p:spPr bwMode="auto">
          <a:xfrm>
            <a:off x="4147889" y="1268760"/>
            <a:ext cx="4600575" cy="2771775"/>
          </a:xfrm>
          <a:prstGeom prst="rect">
            <a:avLst/>
          </a:prstGeom>
          <a:noFill/>
        </p:spPr>
      </p:pic>
      <p:pic>
        <p:nvPicPr>
          <p:cNvPr id="10" name="图片 9" descr="F:\文章图\ICP2.tif"/>
          <p:cNvPicPr/>
          <p:nvPr/>
        </p:nvPicPr>
        <p:blipFill>
          <a:blip r:embed="rId3" cstate="print"/>
          <a:stretch>
            <a:fillRect/>
          </a:stretch>
        </p:blipFill>
        <p:spPr bwMode="auto">
          <a:xfrm>
            <a:off x="4139952" y="4086225"/>
            <a:ext cx="4600575" cy="2771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2605240" y="252862"/>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9" name="矩形 1768"/>
          <p:cNvSpPr/>
          <p:nvPr/>
        </p:nvSpPr>
        <p:spPr>
          <a:xfrm>
            <a:off x="2616874" y="322400"/>
            <a:ext cx="3201766" cy="369328"/>
          </a:xfrm>
          <a:prstGeom prst="rect">
            <a:avLst/>
          </a:prstGeom>
        </p:spPr>
        <p:txBody>
          <a:bodyPr wrap="none" lIns="91436" tIns="45718" rIns="91436" bIns="45718">
            <a:spAutoFit/>
          </a:bodyPr>
          <a:lstStyle/>
          <a:p>
            <a:pPr algn="ctr"/>
            <a:r>
              <a:rPr lang="en-US" altLang="zh-CN" dirty="0">
                <a:solidFill>
                  <a:schemeClr val="bg1"/>
                </a:solidFill>
                <a:latin typeface="微软雅黑" pitchFamily="34" charset="-122"/>
                <a:ea typeface="微软雅黑" pitchFamily="34" charset="-122"/>
              </a:rPr>
              <a:t>RESEARCH BACKGROUNDS</a:t>
            </a:r>
          </a:p>
        </p:txBody>
      </p:sp>
      <p:sp>
        <p:nvSpPr>
          <p:cNvPr id="1770" name="圆角矩形 1769"/>
          <p:cNvSpPr/>
          <p:nvPr/>
        </p:nvSpPr>
        <p:spPr>
          <a:xfrm rot="16200000" flipV="1">
            <a:off x="8532606" y="310835"/>
            <a:ext cx="484287"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8669527" y="359662"/>
            <a:ext cx="210443"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nvGrpSpPr>
          <p:cNvPr id="27" name="组合 26"/>
          <p:cNvGrpSpPr/>
          <p:nvPr/>
        </p:nvGrpSpPr>
        <p:grpSpPr>
          <a:xfrm>
            <a:off x="858698" y="1184487"/>
            <a:ext cx="3347883" cy="3428456"/>
            <a:chOff x="442452" y="1179870"/>
            <a:chExt cx="3347883" cy="1873045"/>
          </a:xfrm>
        </p:grpSpPr>
        <p:sp>
          <p:nvSpPr>
            <p:cNvPr id="1774" name="矩形 1773"/>
            <p:cNvSpPr/>
            <p:nvPr/>
          </p:nvSpPr>
          <p:spPr>
            <a:xfrm>
              <a:off x="442452" y="1179870"/>
              <a:ext cx="3347883" cy="1873045"/>
            </a:xfrm>
            <a:prstGeom prst="rect">
              <a:avLst/>
            </a:prstGeom>
            <a:solidFill>
              <a:srgbClr val="1BA0C9"/>
            </a:solidFill>
            <a:ln>
              <a:solidFill>
                <a:srgbClr val="1BA0C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8" name="文本框 1777"/>
            <p:cNvSpPr txBox="1"/>
            <p:nvPr/>
          </p:nvSpPr>
          <p:spPr>
            <a:xfrm>
              <a:off x="575188" y="1253160"/>
              <a:ext cx="3038169" cy="1664640"/>
            </a:xfrm>
            <a:prstGeom prst="rect">
              <a:avLst/>
            </a:prstGeom>
            <a:noFill/>
          </p:spPr>
          <p:txBody>
            <a:bodyPr wrap="square" rtlCol="0">
              <a:spAutoFit/>
            </a:bodyPr>
            <a:lstStyle/>
            <a:p>
              <a:r>
                <a:rPr lang="en-US" altLang="zh-CN" sz="2400" b="1" i="1" dirty="0" smtClean="0">
                  <a:solidFill>
                    <a:schemeClr val="bg1"/>
                  </a:solidFill>
                </a:rPr>
                <a:t>1.</a:t>
              </a:r>
              <a:r>
                <a:rPr lang="zh-CN" altLang="en-US" sz="2400" b="1" i="1" dirty="0" smtClean="0">
                  <a:solidFill>
                    <a:schemeClr val="bg1"/>
                  </a:solidFill>
                </a:rPr>
                <a:t>微波消融：</a:t>
              </a:r>
              <a:endParaRPr lang="en-US" altLang="zh-CN" sz="2400" b="1" i="1" dirty="0" smtClean="0">
                <a:solidFill>
                  <a:schemeClr val="bg1"/>
                </a:solidFill>
              </a:endParaRPr>
            </a:p>
            <a:p>
              <a:r>
                <a:rPr lang="zh-CN" altLang="en-US" sz="2400" b="1" i="1" dirty="0" smtClean="0">
                  <a:solidFill>
                    <a:schemeClr val="bg1"/>
                  </a:solidFill>
                </a:rPr>
                <a:t>机制：通过离子碰撞</a:t>
              </a:r>
              <a:r>
                <a:rPr lang="zh-CN" altLang="en-US" sz="2400" b="1" i="1" dirty="0" smtClean="0">
                  <a:solidFill>
                    <a:schemeClr val="bg1"/>
                  </a:solidFill>
                </a:rPr>
                <a:t>产热而使肿瘤坏死。</a:t>
              </a:r>
              <a:endParaRPr lang="en-US" altLang="zh-CN" sz="2400" b="1" i="1" dirty="0" smtClean="0">
                <a:solidFill>
                  <a:schemeClr val="bg1"/>
                </a:solidFill>
              </a:endParaRPr>
            </a:p>
            <a:p>
              <a:r>
                <a:rPr lang="zh-CN" altLang="en-US" sz="2400" b="1" i="1" dirty="0" smtClean="0">
                  <a:solidFill>
                    <a:schemeClr val="bg1"/>
                  </a:solidFill>
                </a:rPr>
                <a:t>优势：加热范围大，升温速度快，不受热沉效应</a:t>
              </a:r>
              <a:r>
                <a:rPr lang="zh-CN" altLang="en-US" sz="2400" b="1" i="1" dirty="0" smtClean="0">
                  <a:solidFill>
                    <a:schemeClr val="bg1"/>
                  </a:solidFill>
                </a:rPr>
                <a:t>影响。微波消融越来越</a:t>
              </a:r>
              <a:r>
                <a:rPr lang="zh-CN" altLang="en-US" sz="2400" b="1" i="1" dirty="0" smtClean="0">
                  <a:solidFill>
                    <a:schemeClr val="bg1"/>
                  </a:solidFill>
                </a:rPr>
                <a:t>多应用于临床，尤其在亚太地区。</a:t>
              </a:r>
              <a:endParaRPr lang="zh-CN" altLang="en-US" sz="2400" dirty="0">
                <a:solidFill>
                  <a:schemeClr val="bg1"/>
                </a:solidFill>
              </a:endParaRPr>
            </a:p>
          </p:txBody>
        </p:sp>
      </p:grpSp>
      <p:grpSp>
        <p:nvGrpSpPr>
          <p:cNvPr id="28" name="组合 27"/>
          <p:cNvGrpSpPr/>
          <p:nvPr/>
        </p:nvGrpSpPr>
        <p:grpSpPr>
          <a:xfrm>
            <a:off x="4896448" y="1181478"/>
            <a:ext cx="3347890" cy="3499703"/>
            <a:chOff x="752162" y="3393735"/>
            <a:chExt cx="3347890" cy="3485461"/>
          </a:xfrm>
          <a:effectLst>
            <a:outerShdw blurRad="50800" dist="38100" dir="2700000" algn="tl" rotWithShape="0">
              <a:prstClr val="black">
                <a:alpha val="40000"/>
              </a:prstClr>
            </a:outerShdw>
          </a:effectLst>
        </p:grpSpPr>
        <p:sp>
          <p:nvSpPr>
            <p:cNvPr id="1775" name="矩形 1774"/>
            <p:cNvSpPr/>
            <p:nvPr/>
          </p:nvSpPr>
          <p:spPr>
            <a:xfrm>
              <a:off x="752162" y="3393735"/>
              <a:ext cx="3347890" cy="3485461"/>
            </a:xfrm>
            <a:prstGeom prst="rect">
              <a:avLst/>
            </a:prstGeom>
            <a:solidFill>
              <a:srgbClr val="1BA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1" name="文本框 1780"/>
            <p:cNvSpPr txBox="1"/>
            <p:nvPr/>
          </p:nvSpPr>
          <p:spPr>
            <a:xfrm>
              <a:off x="781665" y="3498306"/>
              <a:ext cx="3288889" cy="3034588"/>
            </a:xfrm>
            <a:prstGeom prst="rect">
              <a:avLst/>
            </a:prstGeom>
            <a:noFill/>
          </p:spPr>
          <p:txBody>
            <a:bodyPr wrap="square" rtlCol="0">
              <a:spAutoFit/>
            </a:bodyPr>
            <a:lstStyle/>
            <a:p>
              <a:r>
                <a:rPr lang="en-US" altLang="zh-CN" sz="2400" b="1" i="1" dirty="0" smtClean="0">
                  <a:solidFill>
                    <a:schemeClr val="bg1"/>
                  </a:solidFill>
                </a:rPr>
                <a:t>2.</a:t>
              </a:r>
              <a:r>
                <a:rPr lang="zh-CN" altLang="en-US" sz="2400" b="1" i="1" dirty="0" smtClean="0">
                  <a:solidFill>
                    <a:schemeClr val="bg1"/>
                  </a:solidFill>
                </a:rPr>
                <a:t>主要面临的问题：</a:t>
              </a:r>
              <a:endParaRPr lang="en-US" altLang="zh-CN" sz="2400" b="1" i="1" dirty="0" smtClean="0">
                <a:solidFill>
                  <a:schemeClr val="bg1"/>
                </a:solidFill>
              </a:endParaRPr>
            </a:p>
            <a:p>
              <a:r>
                <a:rPr lang="zh-CN" altLang="en-US" sz="2400" b="1" dirty="0" smtClean="0">
                  <a:solidFill>
                    <a:schemeClr val="bg1"/>
                  </a:solidFill>
                </a:rPr>
                <a:t>⑴微波热疗范围有限，较大肿瘤不能完全坏死；⑵临近器官的复杂，</a:t>
              </a:r>
              <a:r>
                <a:rPr lang="zh-CN" altLang="en-US" sz="2400" b="1" dirty="0" smtClean="0">
                  <a:solidFill>
                    <a:schemeClr val="bg1"/>
                  </a:solidFill>
                </a:rPr>
                <a:t>难以在</a:t>
              </a:r>
              <a:r>
                <a:rPr lang="zh-CN" altLang="en-US" sz="2400" b="1" dirty="0" smtClean="0">
                  <a:solidFill>
                    <a:schemeClr val="bg1"/>
                  </a:solidFill>
                </a:rPr>
                <a:t>保护重要机体结构的同时彻底灭活肿瘤；⑶微小卫星灶及残癌难以及时发现并彻底灭活</a:t>
              </a:r>
              <a:r>
                <a:rPr lang="zh-CN" altLang="en-US" sz="2400" dirty="0" smtClean="0">
                  <a:solidFill>
                    <a:schemeClr val="bg1"/>
                  </a:solidFill>
                </a:rPr>
                <a:t>。</a:t>
              </a:r>
              <a:endParaRPr lang="zh-CN" altLang="en-US" sz="4000" dirty="0">
                <a:solidFill>
                  <a:schemeClr val="bg1"/>
                </a:solidFill>
              </a:endParaRPr>
            </a:p>
          </p:txBody>
        </p:sp>
      </p:grpSp>
      <p:sp>
        <p:nvSpPr>
          <p:cNvPr id="1777" name="矩形 1776"/>
          <p:cNvSpPr/>
          <p:nvPr/>
        </p:nvSpPr>
        <p:spPr>
          <a:xfrm>
            <a:off x="797513" y="4899546"/>
            <a:ext cx="7745985" cy="1583141"/>
          </a:xfrm>
          <a:prstGeom prst="rect">
            <a:avLst/>
          </a:prstGeom>
          <a:solidFill>
            <a:srgbClr val="0D526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D5267"/>
              </a:solidFill>
            </a:endParaRPr>
          </a:p>
        </p:txBody>
      </p:sp>
      <p:sp>
        <p:nvSpPr>
          <p:cNvPr id="1784" name="文本框 1783"/>
          <p:cNvSpPr txBox="1"/>
          <p:nvPr/>
        </p:nvSpPr>
        <p:spPr>
          <a:xfrm>
            <a:off x="799716" y="5021786"/>
            <a:ext cx="7934633" cy="1384995"/>
          </a:xfrm>
          <a:prstGeom prst="rect">
            <a:avLst/>
          </a:prstGeom>
          <a:noFill/>
        </p:spPr>
        <p:txBody>
          <a:bodyPr wrap="square" rtlCol="0">
            <a:spAutoFit/>
          </a:bodyPr>
          <a:lstStyle/>
          <a:p>
            <a:r>
              <a:rPr lang="zh-CN" altLang="en-US" sz="2800" b="1" dirty="0" smtClean="0">
                <a:solidFill>
                  <a:schemeClr val="bg1"/>
                </a:solidFill>
              </a:rPr>
              <a:t>因此，提高微波热疗技术的生物热效应，实现肿瘤热疗的精准性和彻底性，是目前微波热疗亟需解决的重大科学问题。</a:t>
            </a:r>
            <a:endParaRPr lang="zh-CN" altLang="en-US" sz="2800" dirty="0">
              <a:solidFill>
                <a:schemeClr val="bg1"/>
              </a:solidFill>
            </a:endParaRPr>
          </a:p>
        </p:txBody>
      </p:sp>
      <p:sp>
        <p:nvSpPr>
          <p:cNvPr id="2" name="矩形 1"/>
          <p:cNvSpPr/>
          <p:nvPr/>
        </p:nvSpPr>
        <p:spPr>
          <a:xfrm>
            <a:off x="335301" y="109557"/>
            <a:ext cx="2012089" cy="715581"/>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3200" b="1" dirty="0" smtClean="0">
                <a:solidFill>
                  <a:srgbClr val="157E9F"/>
                </a:solidFill>
                <a:latin typeface="方正清刻本悦宋简体" panose="02000000000000000000" pitchFamily="2" charset="-122"/>
                <a:ea typeface="方正清刻本悦宋简体" panose="02000000000000000000" pitchFamily="2" charset="-122"/>
              </a:rPr>
              <a:t>研究背景</a:t>
            </a:r>
            <a:endParaRPr lang="en-US" altLang="zh-CN" sz="2800" b="1" dirty="0">
              <a:solidFill>
                <a:srgbClr val="157E9F"/>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208" y="157326"/>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395536" y="286602"/>
            <a:ext cx="8424936" cy="1514170"/>
          </a:xfrm>
        </p:spPr>
        <p:txBody>
          <a:bodyPr>
            <a:normAutofit fontScale="90000"/>
          </a:bodyPr>
          <a:lstStyle/>
          <a:p>
            <a:pPr>
              <a:lnSpc>
                <a:spcPct val="150000"/>
              </a:lnSpc>
            </a:pPr>
            <a:r>
              <a:rPr lang="zh-CN" altLang="en-US" sz="3100" dirty="0" smtClean="0"/>
              <a:t>第三部分：</a:t>
            </a:r>
            <a:r>
              <a:rPr lang="zh-CN" altLang="en-US" sz="3200" cap="small" dirty="0" smtClean="0"/>
              <a:t>活体内</a:t>
            </a:r>
            <a:r>
              <a:rPr lang="zh-CN" altLang="zh-CN" sz="3200" b="1" cap="small" dirty="0" smtClean="0"/>
              <a:t>靶向性</a:t>
            </a:r>
            <a:r>
              <a:rPr lang="zh-CN" altLang="zh-CN" sz="3200" cap="small" dirty="0" smtClean="0"/>
              <a:t>与微波</a:t>
            </a:r>
            <a:r>
              <a:rPr lang="zh-CN" altLang="en-US" sz="3200" cap="small" dirty="0" smtClean="0"/>
              <a:t>疗效</a:t>
            </a:r>
            <a:r>
              <a:rPr lang="zh-CN" altLang="zh-CN" sz="3200" cap="small" dirty="0" smtClean="0"/>
              <a:t>的实验研究</a:t>
            </a:r>
            <a:r>
              <a:rPr lang="en-US" altLang="zh-CN" sz="3100" dirty="0" smtClean="0"/>
              <a:t/>
            </a:r>
            <a:br>
              <a:rPr lang="en-US" altLang="zh-CN" sz="3100" dirty="0" smtClean="0"/>
            </a:br>
            <a:r>
              <a:rPr lang="zh-CN" altLang="en-US" sz="3100" b="1" dirty="0" smtClean="0">
                <a:solidFill>
                  <a:srgbClr val="157E9F"/>
                </a:solidFill>
              </a:rPr>
              <a:t>研究结果</a:t>
            </a:r>
            <a:r>
              <a:rPr lang="en-US" altLang="zh-CN" sz="3100" b="1" dirty="0" smtClean="0">
                <a:solidFill>
                  <a:srgbClr val="157E9F"/>
                </a:solidFill>
              </a:rPr>
              <a:t>             </a:t>
            </a:r>
            <a:r>
              <a:rPr lang="en-US" altLang="zh-CN" sz="3300" dirty="0" smtClean="0">
                <a:latin typeface="+mj-ea"/>
              </a:rPr>
              <a:t/>
            </a:r>
            <a:br>
              <a:rPr lang="en-US" altLang="zh-CN" sz="3300" dirty="0" smtClean="0">
                <a:latin typeface="+mj-ea"/>
              </a:rPr>
            </a:br>
            <a:endParaRPr lang="zh-CN" altLang="en-US" sz="3300" dirty="0">
              <a:latin typeface="+mj-ea"/>
            </a:endParaRPr>
          </a:p>
        </p:txBody>
      </p:sp>
      <p:pic>
        <p:nvPicPr>
          <p:cNvPr id="5" name="Picture 2" descr="C:\Documents and Settings\Administrator\桌面\陈晓伟2018\实验图片\tumerDAPI0731\tpp-b4.tif"/>
          <p:cNvPicPr>
            <a:picLocks noChangeAspect="1" noChangeArrowheads="1"/>
          </p:cNvPicPr>
          <p:nvPr/>
        </p:nvPicPr>
        <p:blipFill>
          <a:blip r:embed="rId3" cstate="print"/>
          <a:srcRect/>
          <a:stretch>
            <a:fillRect/>
          </a:stretch>
        </p:blipFill>
        <p:spPr bwMode="auto">
          <a:xfrm>
            <a:off x="1357291" y="1484813"/>
            <a:ext cx="2226526" cy="1857389"/>
          </a:xfrm>
          <a:prstGeom prst="rect">
            <a:avLst/>
          </a:prstGeom>
          <a:noFill/>
        </p:spPr>
      </p:pic>
      <p:pic>
        <p:nvPicPr>
          <p:cNvPr id="6" name="Picture 3" descr="C:\Documents and Settings\Administrator\桌面\陈晓伟2018\实验图片\tumerDAPI0731\tpp-r4.tif"/>
          <p:cNvPicPr>
            <a:picLocks noChangeAspect="1" noChangeArrowheads="1"/>
          </p:cNvPicPr>
          <p:nvPr/>
        </p:nvPicPr>
        <p:blipFill>
          <a:blip r:embed="rId4" cstate="print"/>
          <a:srcRect/>
          <a:stretch>
            <a:fillRect/>
          </a:stretch>
        </p:blipFill>
        <p:spPr bwMode="auto">
          <a:xfrm>
            <a:off x="3571869" y="1484814"/>
            <a:ext cx="2071702" cy="1857389"/>
          </a:xfrm>
          <a:prstGeom prst="rect">
            <a:avLst/>
          </a:prstGeom>
          <a:noFill/>
        </p:spPr>
      </p:pic>
      <p:pic>
        <p:nvPicPr>
          <p:cNvPr id="7" name="Picture 4" descr="C:\Documents and Settings\Administrator\桌面\陈晓伟2018\实验图片\tumerDAPI0731\image tpp4 merge.jpg"/>
          <p:cNvPicPr>
            <a:picLocks noChangeAspect="1" noChangeArrowheads="1"/>
          </p:cNvPicPr>
          <p:nvPr/>
        </p:nvPicPr>
        <p:blipFill>
          <a:blip r:embed="rId5" cstate="print"/>
          <a:srcRect/>
          <a:stretch>
            <a:fillRect/>
          </a:stretch>
        </p:blipFill>
        <p:spPr bwMode="auto">
          <a:xfrm>
            <a:off x="5643570" y="1484814"/>
            <a:ext cx="2156493" cy="1857388"/>
          </a:xfrm>
          <a:prstGeom prst="rect">
            <a:avLst/>
          </a:prstGeom>
          <a:noFill/>
        </p:spPr>
      </p:pic>
      <p:sp>
        <p:nvSpPr>
          <p:cNvPr id="8" name="TextBox 7"/>
          <p:cNvSpPr txBox="1"/>
          <p:nvPr/>
        </p:nvSpPr>
        <p:spPr>
          <a:xfrm>
            <a:off x="1928794" y="1056186"/>
            <a:ext cx="802592" cy="461665"/>
          </a:xfrm>
          <a:prstGeom prst="rect">
            <a:avLst/>
          </a:prstGeom>
          <a:noFill/>
        </p:spPr>
        <p:txBody>
          <a:bodyPr wrap="none" rtlCol="0">
            <a:spAutoFit/>
          </a:bodyPr>
          <a:lstStyle/>
          <a:p>
            <a:r>
              <a:rPr lang="en-US" altLang="zh-CN" sz="2400" b="1" dirty="0" smtClean="0"/>
              <a:t>DAPI</a:t>
            </a:r>
            <a:endParaRPr lang="zh-CN" altLang="en-US" sz="2400" b="1" dirty="0"/>
          </a:p>
        </p:txBody>
      </p:sp>
      <p:sp>
        <p:nvSpPr>
          <p:cNvPr id="9" name="TextBox 8"/>
          <p:cNvSpPr txBox="1"/>
          <p:nvPr/>
        </p:nvSpPr>
        <p:spPr>
          <a:xfrm>
            <a:off x="4143372" y="1056186"/>
            <a:ext cx="746423" cy="461665"/>
          </a:xfrm>
          <a:prstGeom prst="rect">
            <a:avLst/>
          </a:prstGeom>
          <a:noFill/>
        </p:spPr>
        <p:txBody>
          <a:bodyPr wrap="none" rtlCol="0">
            <a:spAutoFit/>
          </a:bodyPr>
          <a:lstStyle/>
          <a:p>
            <a:r>
              <a:rPr lang="en-US" altLang="zh-CN" sz="2400" b="1" dirty="0" smtClean="0"/>
              <a:t>DOX</a:t>
            </a:r>
            <a:endParaRPr lang="zh-CN" altLang="en-US" sz="2400" b="1" dirty="0"/>
          </a:p>
        </p:txBody>
      </p:sp>
      <p:sp>
        <p:nvSpPr>
          <p:cNvPr id="10" name="TextBox 9"/>
          <p:cNvSpPr txBox="1"/>
          <p:nvPr/>
        </p:nvSpPr>
        <p:spPr>
          <a:xfrm>
            <a:off x="6143636" y="984748"/>
            <a:ext cx="1178015" cy="461665"/>
          </a:xfrm>
          <a:prstGeom prst="rect">
            <a:avLst/>
          </a:prstGeom>
          <a:noFill/>
        </p:spPr>
        <p:txBody>
          <a:bodyPr wrap="none" rtlCol="0">
            <a:spAutoFit/>
          </a:bodyPr>
          <a:lstStyle/>
          <a:p>
            <a:r>
              <a:rPr lang="en-US" altLang="zh-CN" sz="2400" b="1" dirty="0" smtClean="0"/>
              <a:t>Merged</a:t>
            </a:r>
            <a:endParaRPr lang="zh-CN" altLang="en-US" sz="2400" b="1" dirty="0"/>
          </a:p>
        </p:txBody>
      </p:sp>
      <p:pic>
        <p:nvPicPr>
          <p:cNvPr id="11" name="图片 10" descr="02dox-r2.tif"/>
          <p:cNvPicPr>
            <a:picLocks noChangeAspect="1"/>
          </p:cNvPicPr>
          <p:nvPr/>
        </p:nvPicPr>
        <p:blipFill>
          <a:blip r:embed="rId6" cstate="print"/>
          <a:stretch>
            <a:fillRect/>
          </a:stretch>
        </p:blipFill>
        <p:spPr>
          <a:xfrm>
            <a:off x="3500430" y="3485078"/>
            <a:ext cx="2143110" cy="1714488"/>
          </a:xfrm>
          <a:prstGeom prst="rect">
            <a:avLst/>
          </a:prstGeom>
        </p:spPr>
      </p:pic>
      <p:pic>
        <p:nvPicPr>
          <p:cNvPr id="12" name="图片 11" descr="02dox-b2.tif"/>
          <p:cNvPicPr>
            <a:picLocks noChangeAspect="1"/>
          </p:cNvPicPr>
          <p:nvPr/>
        </p:nvPicPr>
        <p:blipFill>
          <a:blip r:embed="rId7" cstate="print"/>
          <a:stretch>
            <a:fillRect/>
          </a:stretch>
        </p:blipFill>
        <p:spPr>
          <a:xfrm>
            <a:off x="1357290" y="3485078"/>
            <a:ext cx="2143110" cy="1714488"/>
          </a:xfrm>
          <a:prstGeom prst="rect">
            <a:avLst/>
          </a:prstGeom>
        </p:spPr>
      </p:pic>
      <p:pic>
        <p:nvPicPr>
          <p:cNvPr id="13" name="图片 12" descr="02dox-merge111.jpg"/>
          <p:cNvPicPr>
            <a:picLocks noChangeAspect="1"/>
          </p:cNvPicPr>
          <p:nvPr/>
        </p:nvPicPr>
        <p:blipFill>
          <a:blip r:embed="rId8" cstate="print"/>
          <a:stretch>
            <a:fillRect/>
          </a:stretch>
        </p:blipFill>
        <p:spPr>
          <a:xfrm>
            <a:off x="5643570" y="3485078"/>
            <a:ext cx="2143110" cy="1714488"/>
          </a:xfrm>
          <a:prstGeom prst="rect">
            <a:avLst/>
          </a:prstGeom>
        </p:spPr>
      </p:pic>
      <p:sp>
        <p:nvSpPr>
          <p:cNvPr id="14" name="TextBox 13"/>
          <p:cNvSpPr txBox="1"/>
          <p:nvPr/>
        </p:nvSpPr>
        <p:spPr>
          <a:xfrm>
            <a:off x="0" y="2268422"/>
            <a:ext cx="1351267" cy="400110"/>
          </a:xfrm>
          <a:prstGeom prst="rect">
            <a:avLst/>
          </a:prstGeom>
          <a:noFill/>
        </p:spPr>
        <p:txBody>
          <a:bodyPr wrap="none" rtlCol="0">
            <a:spAutoFit/>
          </a:bodyPr>
          <a:lstStyle/>
          <a:p>
            <a:r>
              <a:rPr lang="en-US" altLang="zh-CN" dirty="0" smtClean="0"/>
              <a:t>   </a:t>
            </a:r>
            <a:r>
              <a:rPr lang="en-US" altLang="zh-CN" sz="2000" b="1" dirty="0" smtClean="0"/>
              <a:t>TPP-iRGD</a:t>
            </a:r>
            <a:endParaRPr lang="zh-CN" altLang="en-US" sz="2000" b="1" dirty="0"/>
          </a:p>
        </p:txBody>
      </p:sp>
      <p:sp>
        <p:nvSpPr>
          <p:cNvPr id="15" name="TextBox 14"/>
          <p:cNvSpPr txBox="1"/>
          <p:nvPr/>
        </p:nvSpPr>
        <p:spPr>
          <a:xfrm>
            <a:off x="210231" y="4048205"/>
            <a:ext cx="811441" cy="400110"/>
          </a:xfrm>
          <a:prstGeom prst="rect">
            <a:avLst/>
          </a:prstGeom>
          <a:noFill/>
        </p:spPr>
        <p:txBody>
          <a:bodyPr wrap="none" rtlCol="0">
            <a:spAutoFit/>
          </a:bodyPr>
          <a:lstStyle/>
          <a:p>
            <a:r>
              <a:rPr lang="en-US" altLang="zh-CN" dirty="0" smtClean="0"/>
              <a:t> </a:t>
            </a:r>
            <a:r>
              <a:rPr lang="en-US" altLang="zh-CN" sz="2000" b="1" dirty="0" smtClean="0"/>
              <a:t>None</a:t>
            </a:r>
            <a:endParaRPr lang="zh-CN" altLang="en-US" b="1" dirty="0"/>
          </a:p>
        </p:txBody>
      </p:sp>
      <p:sp>
        <p:nvSpPr>
          <p:cNvPr id="16" name="矩形 15"/>
          <p:cNvSpPr/>
          <p:nvPr/>
        </p:nvSpPr>
        <p:spPr>
          <a:xfrm>
            <a:off x="1351127" y="5228819"/>
            <a:ext cx="6728346" cy="923330"/>
          </a:xfrm>
          <a:prstGeom prst="rect">
            <a:avLst/>
          </a:prstGeom>
        </p:spPr>
        <p:txBody>
          <a:bodyPr wrap="square">
            <a:spAutoFit/>
          </a:bodyPr>
          <a:lstStyle/>
          <a:p>
            <a:r>
              <a:rPr lang="zh-CN" altLang="en-US" b="1" dirty="0" smtClean="0"/>
              <a:t>药物注射后</a:t>
            </a:r>
            <a:r>
              <a:rPr lang="en-US" b="1" dirty="0" smtClean="0"/>
              <a:t>24</a:t>
            </a:r>
            <a:r>
              <a:rPr lang="zh-CN" altLang="en-US" b="1" dirty="0" smtClean="0"/>
              <a:t>小时</a:t>
            </a:r>
            <a:r>
              <a:rPr lang="zh-CN" altLang="en-US" b="1" dirty="0" smtClean="0"/>
              <a:t>，肿瘤组织冷冻切片</a:t>
            </a:r>
            <a:r>
              <a:rPr lang="en-US" b="1" dirty="0" smtClean="0"/>
              <a:t>;</a:t>
            </a:r>
            <a:r>
              <a:rPr lang="en-US" altLang="zh-CN" b="1" dirty="0" smtClean="0"/>
              <a:t> </a:t>
            </a:r>
            <a:r>
              <a:rPr lang="zh-CN" altLang="en-US" b="1" dirty="0" smtClean="0"/>
              <a:t>如图所</a:t>
            </a:r>
            <a:r>
              <a:rPr lang="zh-CN" altLang="en-US" b="1" dirty="0" smtClean="0"/>
              <a:t>示，注射</a:t>
            </a:r>
            <a:r>
              <a:rPr lang="en-US" b="1" dirty="0" smtClean="0"/>
              <a:t>DOX@ MZCNs</a:t>
            </a:r>
            <a:r>
              <a:rPr lang="zh-CN" altLang="en-US" b="1" dirty="0" smtClean="0"/>
              <a:t>的小鼠肿瘤中的荧光在</a:t>
            </a:r>
            <a:r>
              <a:rPr lang="en-US" b="1" dirty="0" smtClean="0"/>
              <a:t>24</a:t>
            </a:r>
            <a:r>
              <a:rPr lang="zh-CN" altLang="en-US" b="1" dirty="0" smtClean="0"/>
              <a:t>小时显着强于注射</a:t>
            </a:r>
            <a:r>
              <a:rPr lang="en-US" b="1" dirty="0" smtClean="0"/>
              <a:t>DOX@ZrO</a:t>
            </a:r>
            <a:r>
              <a:rPr lang="en-US" b="1" baseline="-25000" dirty="0" smtClean="0"/>
              <a:t>2</a:t>
            </a:r>
            <a:r>
              <a:rPr lang="zh-CN" altLang="en-US" b="1" dirty="0" smtClean="0"/>
              <a:t>的小</a:t>
            </a:r>
            <a:r>
              <a:rPr lang="zh-CN" altLang="en-US" b="1" dirty="0" smtClean="0"/>
              <a:t>鼠肿瘤组织。</a:t>
            </a:r>
            <a:endParaRPr lang="zh-CN" altLang="en-US" b="1" dirty="0"/>
          </a:p>
        </p:txBody>
      </p:sp>
      <p:sp>
        <p:nvSpPr>
          <p:cNvPr id="18" name="TextBox 17"/>
          <p:cNvSpPr txBox="1"/>
          <p:nvPr/>
        </p:nvSpPr>
        <p:spPr>
          <a:xfrm>
            <a:off x="1228295" y="6264323"/>
            <a:ext cx="6500497"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zh-CN" altLang="en-US" b="1" dirty="0" smtClean="0">
                <a:latin typeface="微软雅黑" pitchFamily="34" charset="-122"/>
                <a:ea typeface="微软雅黑" pitchFamily="34" charset="-122"/>
              </a:rPr>
              <a:t>与前文</a:t>
            </a:r>
            <a:r>
              <a:rPr lang="en-US" altLang="zh-CN" b="1" dirty="0" smtClean="0">
                <a:latin typeface="微软雅黑" pitchFamily="34" charset="-122"/>
                <a:ea typeface="微软雅黑" pitchFamily="34" charset="-122"/>
              </a:rPr>
              <a:t>ICP</a:t>
            </a:r>
            <a:r>
              <a:rPr lang="zh-CN" altLang="en-US" b="1" dirty="0" smtClean="0">
                <a:latin typeface="微软雅黑" pitchFamily="34" charset="-122"/>
                <a:ea typeface="微软雅黑" pitchFamily="34" charset="-122"/>
              </a:rPr>
              <a:t>结果一致，证明了</a:t>
            </a:r>
            <a:r>
              <a:rPr lang="en-US" altLang="zh-CN" b="1" dirty="0" smtClean="0">
                <a:latin typeface="微软雅黑" pitchFamily="34" charset="-122"/>
                <a:ea typeface="微软雅黑" pitchFamily="34" charset="-122"/>
              </a:rPr>
              <a:t>MZCNs</a:t>
            </a:r>
            <a:r>
              <a:rPr lang="zh-CN" altLang="en-US" b="1" dirty="0" smtClean="0">
                <a:latin typeface="微软雅黑" pitchFamily="34" charset="-122"/>
                <a:ea typeface="微软雅黑" pitchFamily="34" charset="-122"/>
              </a:rPr>
              <a:t>在活体肿瘤内的靶向性。</a:t>
            </a:r>
            <a:endParaRPr lang="zh-CN" altLang="en-US"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208" y="157326"/>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395536" y="286602"/>
            <a:ext cx="8424936" cy="1514170"/>
          </a:xfrm>
        </p:spPr>
        <p:txBody>
          <a:bodyPr>
            <a:normAutofit fontScale="90000"/>
          </a:bodyPr>
          <a:lstStyle/>
          <a:p>
            <a:pPr>
              <a:lnSpc>
                <a:spcPct val="150000"/>
              </a:lnSpc>
            </a:pPr>
            <a:r>
              <a:rPr lang="zh-CN" altLang="en-US" sz="3100" dirty="0" smtClean="0"/>
              <a:t>第三部分：</a:t>
            </a:r>
            <a:r>
              <a:rPr lang="zh-CN" altLang="en-US" sz="3200" cap="small" dirty="0" smtClean="0"/>
              <a:t>活体内</a:t>
            </a:r>
            <a:r>
              <a:rPr lang="zh-CN" altLang="zh-CN" sz="3200" b="1" cap="small" dirty="0" smtClean="0"/>
              <a:t>靶向性</a:t>
            </a:r>
            <a:r>
              <a:rPr lang="zh-CN" altLang="zh-CN" sz="3200" cap="small" dirty="0" smtClean="0"/>
              <a:t>与微波</a:t>
            </a:r>
            <a:r>
              <a:rPr lang="zh-CN" altLang="en-US" sz="3200" cap="small" dirty="0" smtClean="0"/>
              <a:t>疗效</a:t>
            </a:r>
            <a:r>
              <a:rPr lang="zh-CN" altLang="zh-CN" sz="3200" cap="small" dirty="0" smtClean="0"/>
              <a:t>的实验研究</a:t>
            </a:r>
            <a:r>
              <a:rPr lang="en-US" altLang="zh-CN" sz="3100" dirty="0" smtClean="0"/>
              <a:t/>
            </a:r>
            <a:br>
              <a:rPr lang="en-US" altLang="zh-CN" sz="3100" dirty="0" smtClean="0"/>
            </a:br>
            <a:r>
              <a:rPr lang="zh-CN" altLang="en-US" sz="3100" b="1" dirty="0" smtClean="0">
                <a:solidFill>
                  <a:srgbClr val="157E9F"/>
                </a:solidFill>
              </a:rPr>
              <a:t>研究结果</a:t>
            </a:r>
            <a:r>
              <a:rPr lang="en-US" altLang="zh-CN" sz="3100" b="1" dirty="0" smtClean="0">
                <a:solidFill>
                  <a:srgbClr val="157E9F"/>
                </a:solidFill>
              </a:rPr>
              <a:t>             </a:t>
            </a:r>
            <a:r>
              <a:rPr lang="en-US" altLang="zh-CN" sz="3300" dirty="0" smtClean="0">
                <a:latin typeface="+mj-ea"/>
              </a:rPr>
              <a:t/>
            </a:r>
            <a:br>
              <a:rPr lang="en-US" altLang="zh-CN" sz="3300" dirty="0" smtClean="0">
                <a:latin typeface="+mj-ea"/>
              </a:rPr>
            </a:br>
            <a:endParaRPr lang="zh-CN" altLang="en-US" sz="3300" dirty="0">
              <a:latin typeface="+mj-ea"/>
            </a:endParaRPr>
          </a:p>
        </p:txBody>
      </p:sp>
      <p:pic>
        <p:nvPicPr>
          <p:cNvPr id="5" name="图片 4" descr="升温.tif"/>
          <p:cNvPicPr/>
          <p:nvPr/>
        </p:nvPicPr>
        <p:blipFill>
          <a:blip r:embed="rId2" cstate="print"/>
          <a:stretch>
            <a:fillRect/>
          </a:stretch>
        </p:blipFill>
        <p:spPr>
          <a:xfrm>
            <a:off x="5145207" y="1569493"/>
            <a:ext cx="3998793" cy="2906973"/>
          </a:xfrm>
          <a:prstGeom prst="rect">
            <a:avLst/>
          </a:prstGeom>
        </p:spPr>
      </p:pic>
      <p:pic>
        <p:nvPicPr>
          <p:cNvPr id="6" name="图片 5" descr="F:\文章图\小鼠红外04.tif"/>
          <p:cNvPicPr/>
          <p:nvPr/>
        </p:nvPicPr>
        <p:blipFill>
          <a:blip r:embed="rId3" cstate="print"/>
          <a:srcRect l="2990" r="4062"/>
          <a:stretch>
            <a:fillRect/>
          </a:stretch>
        </p:blipFill>
        <p:spPr bwMode="auto">
          <a:xfrm>
            <a:off x="0" y="1337764"/>
            <a:ext cx="5090615" cy="3295650"/>
          </a:xfrm>
          <a:prstGeom prst="rect">
            <a:avLst/>
          </a:prstGeom>
          <a:noFill/>
          <a:ln w="9525">
            <a:noFill/>
            <a:miter lim="800000"/>
            <a:headEnd/>
            <a:tailEnd/>
          </a:ln>
        </p:spPr>
      </p:pic>
      <p:sp>
        <p:nvSpPr>
          <p:cNvPr id="7" name="内容占位符 7"/>
          <p:cNvSpPr>
            <a:spLocks noGrp="1"/>
          </p:cNvSpPr>
          <p:nvPr>
            <p:ph sz="quarter" idx="1"/>
          </p:nvPr>
        </p:nvSpPr>
        <p:spPr>
          <a:xfrm>
            <a:off x="391704" y="5136953"/>
            <a:ext cx="8192740" cy="1523154"/>
          </a:xfrm>
        </p:spPr>
        <p:txBody>
          <a:bodyPr>
            <a:normAutofit/>
          </a:bodyPr>
          <a:lstStyle/>
          <a:p>
            <a:r>
              <a:rPr lang="zh-CN" altLang="zh-CN" dirty="0" smtClean="0"/>
              <a:t>温度分别为：</a:t>
            </a:r>
            <a:r>
              <a:rPr lang="en-US" altLang="zh-CN" dirty="0" smtClean="0"/>
              <a:t>MZCNs 56.4</a:t>
            </a:r>
            <a:r>
              <a:rPr lang="zh-CN" altLang="zh-CN" dirty="0" smtClean="0"/>
              <a:t>℃，</a:t>
            </a:r>
            <a:r>
              <a:rPr lang="en-US" altLang="zh-CN" dirty="0" smtClean="0"/>
              <a:t>IL@ZrO2-iRGD 55.3</a:t>
            </a:r>
            <a:r>
              <a:rPr lang="zh-CN" altLang="zh-CN" dirty="0" smtClean="0"/>
              <a:t>℃，</a:t>
            </a:r>
            <a:r>
              <a:rPr lang="en-US" altLang="zh-CN" dirty="0" smtClean="0"/>
              <a:t>IL@ZrO2-TPP 54.1</a:t>
            </a:r>
            <a:r>
              <a:rPr lang="zh-CN" altLang="zh-CN" dirty="0" smtClean="0"/>
              <a:t>℃，</a:t>
            </a:r>
            <a:r>
              <a:rPr lang="en-US" altLang="zh-CN" dirty="0" smtClean="0"/>
              <a:t>IL@ZrO2 53.3</a:t>
            </a:r>
            <a:r>
              <a:rPr lang="zh-CN" altLang="zh-CN" dirty="0" smtClean="0"/>
              <a:t>℃，</a:t>
            </a:r>
            <a:r>
              <a:rPr lang="en-US" altLang="zh-CN" dirty="0" smtClean="0"/>
              <a:t>NS 52.1</a:t>
            </a:r>
            <a:r>
              <a:rPr lang="zh-CN" altLang="zh-CN" dirty="0" smtClean="0"/>
              <a:t>℃。</a:t>
            </a:r>
            <a:endParaRPr lang="en-US" altLang="zh-CN" dirty="0" smtClean="0"/>
          </a:p>
          <a:p>
            <a:r>
              <a:rPr lang="zh-CN" altLang="en-US" dirty="0" smtClean="0"/>
              <a:t>高温区面积是无靶向组的</a:t>
            </a:r>
            <a:r>
              <a:rPr lang="en-US" altLang="zh-CN" dirty="0" smtClean="0"/>
              <a:t>2.2</a:t>
            </a:r>
            <a:r>
              <a:rPr lang="zh-CN" altLang="en-US" dirty="0" smtClean="0"/>
              <a:t>倍。</a:t>
            </a:r>
            <a:endParaRPr lang="en-US" altLang="zh-CN"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208" y="157326"/>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395536" y="286602"/>
            <a:ext cx="8424936" cy="1514170"/>
          </a:xfrm>
        </p:spPr>
        <p:txBody>
          <a:bodyPr>
            <a:normAutofit fontScale="90000"/>
          </a:bodyPr>
          <a:lstStyle/>
          <a:p>
            <a:pPr>
              <a:lnSpc>
                <a:spcPct val="150000"/>
              </a:lnSpc>
            </a:pPr>
            <a:r>
              <a:rPr lang="zh-CN" altLang="en-US" sz="3100" dirty="0" smtClean="0"/>
              <a:t>第三部分：</a:t>
            </a:r>
            <a:r>
              <a:rPr lang="zh-CN" altLang="en-US" sz="3200" cap="small" dirty="0" smtClean="0"/>
              <a:t>活体内</a:t>
            </a:r>
            <a:r>
              <a:rPr lang="zh-CN" altLang="zh-CN" sz="3200" b="1" cap="small" dirty="0" smtClean="0"/>
              <a:t>靶向性</a:t>
            </a:r>
            <a:r>
              <a:rPr lang="zh-CN" altLang="zh-CN" sz="3200" cap="small" dirty="0" smtClean="0"/>
              <a:t>与微波</a:t>
            </a:r>
            <a:r>
              <a:rPr lang="zh-CN" altLang="en-US" sz="3200" cap="small" dirty="0" smtClean="0"/>
              <a:t>疗效</a:t>
            </a:r>
            <a:r>
              <a:rPr lang="zh-CN" altLang="zh-CN" sz="3200" cap="small" dirty="0" smtClean="0"/>
              <a:t>的实验研究</a:t>
            </a:r>
            <a:r>
              <a:rPr lang="en-US" altLang="zh-CN" sz="3100" dirty="0" smtClean="0"/>
              <a:t/>
            </a:r>
            <a:br>
              <a:rPr lang="en-US" altLang="zh-CN" sz="3100" dirty="0" smtClean="0"/>
            </a:br>
            <a:r>
              <a:rPr lang="zh-CN" altLang="en-US" sz="3100" b="1" dirty="0" smtClean="0">
                <a:solidFill>
                  <a:srgbClr val="157E9F"/>
                </a:solidFill>
              </a:rPr>
              <a:t>研究结果</a:t>
            </a:r>
            <a:r>
              <a:rPr lang="en-US" altLang="zh-CN" sz="3100" b="1" dirty="0" smtClean="0">
                <a:solidFill>
                  <a:srgbClr val="157E9F"/>
                </a:solidFill>
              </a:rPr>
              <a:t>             </a:t>
            </a:r>
            <a:r>
              <a:rPr lang="en-US" altLang="zh-CN" sz="3300" dirty="0" smtClean="0">
                <a:latin typeface="+mj-ea"/>
              </a:rPr>
              <a:t/>
            </a:r>
            <a:br>
              <a:rPr lang="en-US" altLang="zh-CN" sz="3300" dirty="0" smtClean="0">
                <a:latin typeface="+mj-ea"/>
              </a:rPr>
            </a:br>
            <a:endParaRPr lang="zh-CN" altLang="en-US" sz="3300" dirty="0">
              <a:latin typeface="+mj-ea"/>
            </a:endParaRPr>
          </a:p>
        </p:txBody>
      </p:sp>
      <p:sp>
        <p:nvSpPr>
          <p:cNvPr id="9" name="内容占位符 2"/>
          <p:cNvSpPr>
            <a:spLocks noGrp="1"/>
          </p:cNvSpPr>
          <p:nvPr>
            <p:ph sz="quarter" idx="1"/>
          </p:nvPr>
        </p:nvSpPr>
        <p:spPr>
          <a:xfrm>
            <a:off x="323527" y="4293096"/>
            <a:ext cx="7605822" cy="2304256"/>
          </a:xfrm>
        </p:spPr>
        <p:txBody>
          <a:bodyPr>
            <a:normAutofit fontScale="85000" lnSpcReduction="10000"/>
          </a:bodyPr>
          <a:lstStyle/>
          <a:p>
            <a:pPr>
              <a:lnSpc>
                <a:spcPct val="120000"/>
              </a:lnSpc>
            </a:pPr>
            <a:r>
              <a:rPr lang="zh-CN" altLang="zh-CN" sz="2400" dirty="0" smtClean="0">
                <a:latin typeface="微软雅黑" pitchFamily="34" charset="-122"/>
                <a:ea typeface="微软雅黑" pitchFamily="34" charset="-122"/>
              </a:rPr>
              <a:t>肿瘤</a:t>
            </a:r>
            <a:r>
              <a:rPr lang="zh-CN" altLang="zh-CN" sz="2400" dirty="0" smtClean="0">
                <a:latin typeface="微软雅黑" pitchFamily="34" charset="-122"/>
                <a:ea typeface="微软雅黑" pitchFamily="34" charset="-122"/>
              </a:rPr>
              <a:t>体积记录</a:t>
            </a:r>
            <a:r>
              <a:rPr lang="zh-CN" altLang="zh-CN" sz="2400" dirty="0" smtClean="0">
                <a:latin typeface="微软雅黑" pitchFamily="34" charset="-122"/>
                <a:ea typeface="微软雅黑" pitchFamily="34" charset="-122"/>
              </a:rPr>
              <a:t>显示：</a:t>
            </a:r>
            <a:r>
              <a:rPr lang="en-US" altLang="zh-CN" sz="2400" dirty="0" smtClean="0">
                <a:latin typeface="微软雅黑" pitchFamily="34" charset="-122"/>
                <a:ea typeface="微软雅黑" pitchFamily="34" charset="-122"/>
              </a:rPr>
              <a:t>MZCNs</a:t>
            </a:r>
            <a:r>
              <a:rPr lang="zh-CN" altLang="zh-CN" sz="2400" dirty="0" smtClean="0">
                <a:latin typeface="微软雅黑" pitchFamily="34" charset="-122"/>
                <a:ea typeface="微软雅黑" pitchFamily="34" charset="-122"/>
              </a:rPr>
              <a:t>组的平均肿瘤体积仅为</a:t>
            </a:r>
            <a:r>
              <a:rPr lang="en-US" altLang="zh-CN" sz="2400" dirty="0" smtClean="0">
                <a:latin typeface="微软雅黑" pitchFamily="34" charset="-122"/>
                <a:ea typeface="微软雅黑" pitchFamily="34" charset="-122"/>
              </a:rPr>
              <a:t>101 </a:t>
            </a:r>
            <a:r>
              <a:rPr lang="en-US" altLang="zh-CN" sz="2400" dirty="0" smtClean="0">
                <a:latin typeface="微软雅黑" pitchFamily="34" charset="-122"/>
                <a:ea typeface="微软雅黑" pitchFamily="34" charset="-122"/>
              </a:rPr>
              <a:t>mm</a:t>
            </a:r>
            <a:r>
              <a:rPr lang="en-US" altLang="zh-CN" sz="2400" baseline="30000" dirty="0" smtClean="0">
                <a:latin typeface="微软雅黑" pitchFamily="34" charset="-122"/>
                <a:ea typeface="微软雅黑" pitchFamily="34" charset="-122"/>
              </a:rPr>
              <a:t>3</a:t>
            </a:r>
            <a:r>
              <a:rPr lang="zh-CN"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（与各组差异有统计学意义）。</a:t>
            </a:r>
            <a:r>
              <a:rPr lang="en-US" altLang="zh-CN" sz="2400" dirty="0" smtClean="0">
                <a:latin typeface="微软雅黑" pitchFamily="34" charset="-122"/>
                <a:ea typeface="微软雅黑" pitchFamily="34" charset="-122"/>
              </a:rPr>
              <a:t>NS </a:t>
            </a:r>
            <a:r>
              <a:rPr lang="en-US" altLang="zh-CN" sz="2400" dirty="0" smtClean="0">
                <a:latin typeface="微软雅黑" pitchFamily="34" charset="-122"/>
                <a:ea typeface="微软雅黑" pitchFamily="34" charset="-122"/>
              </a:rPr>
              <a:t>+</a:t>
            </a:r>
            <a:r>
              <a:rPr lang="zh-CN" altLang="zh-CN" sz="2400" dirty="0" smtClean="0">
                <a:latin typeface="微软雅黑" pitchFamily="34" charset="-122"/>
                <a:ea typeface="微软雅黑" pitchFamily="34" charset="-122"/>
              </a:rPr>
              <a:t>微波治疗组和</a:t>
            </a:r>
            <a:r>
              <a:rPr lang="en-US" altLang="zh-CN" sz="2400" dirty="0" smtClean="0">
                <a:latin typeface="微软雅黑" pitchFamily="34" charset="-122"/>
                <a:ea typeface="微软雅黑" pitchFamily="34" charset="-122"/>
              </a:rPr>
              <a:t>IL @ ZrO2 +</a:t>
            </a:r>
            <a:r>
              <a:rPr lang="zh-CN" altLang="zh-CN" sz="2400" dirty="0" smtClean="0">
                <a:latin typeface="微软雅黑" pitchFamily="34" charset="-122"/>
                <a:ea typeface="微软雅黑" pitchFamily="34" charset="-122"/>
              </a:rPr>
              <a:t>微波治疗组的平均肿瘤体积分别为</a:t>
            </a:r>
            <a:r>
              <a:rPr lang="en-US" altLang="zh-CN" sz="2400" dirty="0" smtClean="0">
                <a:latin typeface="微软雅黑" pitchFamily="34" charset="-122"/>
                <a:ea typeface="微软雅黑" pitchFamily="34" charset="-122"/>
              </a:rPr>
              <a:t>1989</a:t>
            </a:r>
            <a:r>
              <a:rPr lang="zh-CN" altLang="zh-CN" sz="2400" dirty="0" smtClean="0">
                <a:latin typeface="微软雅黑" pitchFamily="34" charset="-122"/>
                <a:ea typeface="微软雅黑" pitchFamily="34" charset="-122"/>
              </a:rPr>
              <a:t>和</a:t>
            </a:r>
            <a:r>
              <a:rPr lang="en-US" altLang="zh-CN" sz="2400" dirty="0" smtClean="0">
                <a:latin typeface="微软雅黑" pitchFamily="34" charset="-122"/>
                <a:ea typeface="微软雅黑" pitchFamily="34" charset="-122"/>
              </a:rPr>
              <a:t>1709 mm3</a:t>
            </a:r>
            <a:r>
              <a:rPr lang="zh-CN" altLang="zh-CN" sz="2400" dirty="0" smtClean="0">
                <a:latin typeface="微软雅黑" pitchFamily="34" charset="-122"/>
                <a:ea typeface="微软雅黑" pitchFamily="34" charset="-122"/>
              </a:rPr>
              <a:t>，而</a:t>
            </a:r>
            <a:r>
              <a:rPr lang="en-US" altLang="zh-CN" sz="2400" dirty="0" smtClean="0">
                <a:latin typeface="微软雅黑" pitchFamily="34" charset="-122"/>
                <a:ea typeface="微软雅黑" pitchFamily="34" charset="-122"/>
              </a:rPr>
              <a:t>IL @ ZrO2-TPP +</a:t>
            </a:r>
            <a:r>
              <a:rPr lang="zh-CN" altLang="zh-CN" sz="2400" dirty="0" smtClean="0">
                <a:latin typeface="微软雅黑" pitchFamily="34" charset="-122"/>
                <a:ea typeface="微软雅黑" pitchFamily="34" charset="-122"/>
              </a:rPr>
              <a:t>微波治疗组和</a:t>
            </a:r>
            <a:r>
              <a:rPr lang="en-US" altLang="zh-CN" sz="2400" dirty="0" smtClean="0">
                <a:latin typeface="微软雅黑" pitchFamily="34" charset="-122"/>
                <a:ea typeface="微软雅黑" pitchFamily="34" charset="-122"/>
              </a:rPr>
              <a:t>IL @ ZrO2-iRGD +</a:t>
            </a:r>
            <a:r>
              <a:rPr lang="zh-CN" altLang="zh-CN" sz="2400" dirty="0" smtClean="0">
                <a:latin typeface="微软雅黑" pitchFamily="34" charset="-122"/>
                <a:ea typeface="微软雅黑" pitchFamily="34" charset="-122"/>
              </a:rPr>
              <a:t>微波治疗组的肿瘤体积分别为</a:t>
            </a:r>
            <a:r>
              <a:rPr lang="en-US" altLang="zh-CN" sz="2400" dirty="0" smtClean="0">
                <a:latin typeface="微软雅黑" pitchFamily="34" charset="-122"/>
                <a:ea typeface="微软雅黑" pitchFamily="34" charset="-122"/>
              </a:rPr>
              <a:t>1082</a:t>
            </a:r>
            <a:r>
              <a:rPr lang="zh-CN" altLang="zh-CN" sz="2400" dirty="0" smtClean="0">
                <a:latin typeface="微软雅黑" pitchFamily="34" charset="-122"/>
                <a:ea typeface="微软雅黑" pitchFamily="34" charset="-122"/>
              </a:rPr>
              <a:t>和</a:t>
            </a:r>
            <a:r>
              <a:rPr lang="en-US" altLang="zh-CN" sz="2400" dirty="0" smtClean="0">
                <a:latin typeface="微软雅黑" pitchFamily="34" charset="-122"/>
                <a:ea typeface="微软雅黑" pitchFamily="34" charset="-122"/>
              </a:rPr>
              <a:t>1035 mm3</a:t>
            </a:r>
            <a:r>
              <a:rPr lang="zh-CN" altLang="zh-CN"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pPr lvl="0">
              <a:lnSpc>
                <a:spcPct val="120000"/>
              </a:lnSpc>
            </a:pPr>
            <a:r>
              <a:rPr lang="zh-CN" altLang="en-US" sz="2400" dirty="0" smtClean="0">
                <a:latin typeface="微软雅黑" pitchFamily="34" charset="-122"/>
                <a:ea typeface="微软雅黑" pitchFamily="34" charset="-122"/>
              </a:rPr>
              <a:t>各组体重</a:t>
            </a:r>
            <a:r>
              <a:rPr lang="zh-CN" altLang="en-US" sz="2400" dirty="0" smtClean="0">
                <a:latin typeface="微软雅黑" pitchFamily="34" charset="-122"/>
                <a:ea typeface="微软雅黑" pitchFamily="34" charset="-122"/>
              </a:rPr>
              <a:t>均无明显减少</a:t>
            </a:r>
          </a:p>
          <a:p>
            <a:pPr>
              <a:lnSpc>
                <a:spcPct val="120000"/>
              </a:lnSpc>
            </a:pPr>
            <a:endParaRPr lang="zh-CN" altLang="en-US" dirty="0"/>
          </a:p>
        </p:txBody>
      </p:sp>
      <p:pic>
        <p:nvPicPr>
          <p:cNvPr id="11" name="图片 10"/>
          <p:cNvPicPr/>
          <p:nvPr/>
        </p:nvPicPr>
        <p:blipFill>
          <a:blip r:embed="rId2" cstate="print"/>
          <a:srcRect/>
          <a:stretch>
            <a:fillRect/>
          </a:stretch>
        </p:blipFill>
        <p:spPr bwMode="auto">
          <a:xfrm>
            <a:off x="210577" y="1508310"/>
            <a:ext cx="4248472" cy="2808312"/>
          </a:xfrm>
          <a:prstGeom prst="rect">
            <a:avLst/>
          </a:prstGeom>
          <a:noFill/>
        </p:spPr>
      </p:pic>
      <p:pic>
        <p:nvPicPr>
          <p:cNvPr id="12" name="图片 11" descr="小鼠体重.png"/>
          <p:cNvPicPr/>
          <p:nvPr/>
        </p:nvPicPr>
        <p:blipFill>
          <a:blip r:embed="rId3" cstate="print"/>
          <a:stretch>
            <a:fillRect/>
          </a:stretch>
        </p:blipFill>
        <p:spPr>
          <a:xfrm>
            <a:off x="4572662" y="1542197"/>
            <a:ext cx="4393917" cy="2825087"/>
          </a:xfrm>
          <a:prstGeom prst="rect">
            <a:avLst/>
          </a:prstGeom>
        </p:spPr>
      </p:pic>
      <p:sp>
        <p:nvSpPr>
          <p:cNvPr id="8" name="TextBox 7"/>
          <p:cNvSpPr txBox="1"/>
          <p:nvPr/>
        </p:nvSpPr>
        <p:spPr>
          <a:xfrm>
            <a:off x="4067030" y="3643949"/>
            <a:ext cx="338554" cy="461665"/>
          </a:xfrm>
          <a:prstGeom prst="rect">
            <a:avLst/>
          </a:prstGeom>
          <a:noFill/>
        </p:spPr>
        <p:txBody>
          <a:bodyPr wrap="none" rtlCol="0">
            <a:spAutoFit/>
          </a:bodyPr>
          <a:lstStyle/>
          <a:p>
            <a:r>
              <a:rPr lang="zh-CN" altLang="en-US" sz="2400" dirty="0" smtClean="0"/>
              <a:t>*</a:t>
            </a:r>
            <a:endParaRPr lang="zh-CN" altLang="en-US" sz="24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7" descr="PFS0129.tif"/>
          <p:cNvPicPr>
            <a:picLocks noGrp="1"/>
          </p:cNvPicPr>
          <p:nvPr>
            <p:ph sz="quarter" idx="4294967295"/>
          </p:nvPr>
        </p:nvPicPr>
        <p:blipFill>
          <a:blip r:embed="rId2" cstate="print"/>
          <a:stretch>
            <a:fillRect/>
          </a:stretch>
        </p:blipFill>
        <p:spPr>
          <a:xfrm>
            <a:off x="873458" y="1032976"/>
            <a:ext cx="6919680" cy="4030341"/>
          </a:xfrm>
          <a:prstGeom prst="rect">
            <a:avLst/>
          </a:prstGeom>
        </p:spPr>
      </p:pic>
      <p:sp>
        <p:nvSpPr>
          <p:cNvPr id="20" name="矩形 19"/>
          <p:cNvSpPr/>
          <p:nvPr/>
        </p:nvSpPr>
        <p:spPr>
          <a:xfrm>
            <a:off x="435208" y="157326"/>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395536" y="286602"/>
            <a:ext cx="8424936" cy="1514170"/>
          </a:xfrm>
        </p:spPr>
        <p:txBody>
          <a:bodyPr>
            <a:normAutofit fontScale="90000"/>
          </a:bodyPr>
          <a:lstStyle/>
          <a:p>
            <a:pPr>
              <a:lnSpc>
                <a:spcPct val="150000"/>
              </a:lnSpc>
            </a:pPr>
            <a:r>
              <a:rPr lang="zh-CN" altLang="en-US" sz="3100" dirty="0" smtClean="0"/>
              <a:t>第三部分：</a:t>
            </a:r>
            <a:r>
              <a:rPr lang="zh-CN" altLang="en-US" sz="3200" cap="small" dirty="0" smtClean="0"/>
              <a:t>活体内</a:t>
            </a:r>
            <a:r>
              <a:rPr lang="zh-CN" altLang="zh-CN" sz="3200" b="1" cap="small" dirty="0" smtClean="0"/>
              <a:t>靶向性</a:t>
            </a:r>
            <a:r>
              <a:rPr lang="zh-CN" altLang="zh-CN" sz="3200" cap="small" dirty="0" smtClean="0"/>
              <a:t>与微波</a:t>
            </a:r>
            <a:r>
              <a:rPr lang="zh-CN" altLang="en-US" sz="3200" cap="small" dirty="0" smtClean="0"/>
              <a:t>疗效</a:t>
            </a:r>
            <a:r>
              <a:rPr lang="zh-CN" altLang="zh-CN" sz="3200" cap="small" dirty="0" smtClean="0"/>
              <a:t>的实验研究</a:t>
            </a:r>
            <a:r>
              <a:rPr lang="en-US" altLang="zh-CN" sz="3100" dirty="0" smtClean="0"/>
              <a:t/>
            </a:r>
            <a:br>
              <a:rPr lang="en-US" altLang="zh-CN" sz="3100" dirty="0" smtClean="0"/>
            </a:br>
            <a:r>
              <a:rPr lang="zh-CN" altLang="en-US" sz="3100" b="1" dirty="0" smtClean="0">
                <a:solidFill>
                  <a:srgbClr val="157E9F"/>
                </a:solidFill>
              </a:rPr>
              <a:t>研究结果</a:t>
            </a:r>
            <a:r>
              <a:rPr lang="en-US" altLang="zh-CN" sz="3100" b="1" dirty="0" smtClean="0">
                <a:solidFill>
                  <a:srgbClr val="157E9F"/>
                </a:solidFill>
              </a:rPr>
              <a:t>             </a:t>
            </a:r>
            <a:r>
              <a:rPr lang="en-US" altLang="zh-CN" sz="3300" dirty="0" smtClean="0">
                <a:latin typeface="+mj-ea"/>
              </a:rPr>
              <a:t/>
            </a:r>
            <a:br>
              <a:rPr lang="en-US" altLang="zh-CN" sz="3300" dirty="0" smtClean="0">
                <a:latin typeface="+mj-ea"/>
              </a:rPr>
            </a:br>
            <a:endParaRPr lang="zh-CN" altLang="en-US" sz="3300" dirty="0">
              <a:latin typeface="+mj-ea"/>
            </a:endParaRPr>
          </a:p>
        </p:txBody>
      </p:sp>
      <p:sp>
        <p:nvSpPr>
          <p:cNvPr id="7" name="矩形 6"/>
          <p:cNvSpPr/>
          <p:nvPr/>
        </p:nvSpPr>
        <p:spPr>
          <a:xfrm>
            <a:off x="1201004" y="4926549"/>
            <a:ext cx="6141492" cy="1754326"/>
          </a:xfrm>
          <a:prstGeom prst="rect">
            <a:avLst/>
          </a:prstGeom>
        </p:spPr>
        <p:txBody>
          <a:bodyPr wrap="square">
            <a:spAutoFit/>
          </a:bodyPr>
          <a:lstStyle/>
          <a:p>
            <a:r>
              <a:rPr lang="zh-CN" altLang="en-US" dirty="0" smtClean="0">
                <a:latin typeface="微软雅黑" pitchFamily="34" charset="-122"/>
                <a:ea typeface="微软雅黑" pitchFamily="34" charset="-122"/>
              </a:rPr>
              <a:t>对照，</a:t>
            </a:r>
            <a:r>
              <a:rPr lang="en-US" dirty="0" smtClean="0">
                <a:latin typeface="微软雅黑" pitchFamily="34" charset="-122"/>
                <a:ea typeface="微软雅黑" pitchFamily="34" charset="-122"/>
              </a:rPr>
              <a:t>2±0</a:t>
            </a:r>
            <a:r>
              <a:rPr lang="zh-CN" altLang="en-US" dirty="0" smtClean="0">
                <a:latin typeface="微软雅黑" pitchFamily="34" charset="-122"/>
                <a:ea typeface="微软雅黑" pitchFamily="34" charset="-122"/>
              </a:rPr>
              <a:t>天</a:t>
            </a:r>
            <a:r>
              <a:rPr lang="en-US" dirty="0" smtClean="0">
                <a:latin typeface="微软雅黑" pitchFamily="34" charset="-122"/>
                <a:ea typeface="微软雅黑" pitchFamily="34" charset="-122"/>
              </a:rPr>
              <a:t>; NS +</a:t>
            </a:r>
            <a:r>
              <a:rPr lang="zh-CN" altLang="en-US" dirty="0" smtClean="0">
                <a:latin typeface="微软雅黑" pitchFamily="34" charset="-122"/>
                <a:ea typeface="微软雅黑" pitchFamily="34" charset="-122"/>
              </a:rPr>
              <a:t>微波治疗，</a:t>
            </a:r>
            <a:r>
              <a:rPr lang="en-US" dirty="0" smtClean="0">
                <a:latin typeface="微软雅黑" pitchFamily="34" charset="-122"/>
                <a:ea typeface="微软雅黑" pitchFamily="34" charset="-122"/>
              </a:rPr>
              <a:t>6 ± 1.4</a:t>
            </a:r>
            <a:r>
              <a:rPr lang="zh-CN" altLang="en-US" dirty="0" smtClean="0">
                <a:latin typeface="微软雅黑" pitchFamily="34" charset="-122"/>
                <a:ea typeface="微软雅黑" pitchFamily="34" charset="-122"/>
              </a:rPr>
              <a:t>天</a:t>
            </a:r>
            <a:r>
              <a:rPr lang="en-US" dirty="0" smtClean="0">
                <a:latin typeface="微软雅黑" pitchFamily="34" charset="-122"/>
                <a:ea typeface="微软雅黑" pitchFamily="34" charset="-122"/>
              </a:rPr>
              <a:t>; IL @ ZrO</a:t>
            </a:r>
            <a:r>
              <a:rPr lang="en-US" baseline="-25000" dirty="0" smtClean="0">
                <a:latin typeface="微软雅黑" pitchFamily="34" charset="-122"/>
                <a:ea typeface="微软雅黑" pitchFamily="34" charset="-122"/>
              </a:rPr>
              <a:t>2</a:t>
            </a:r>
            <a:r>
              <a:rPr lang="en-US"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微波治疗</a:t>
            </a:r>
            <a:r>
              <a:rPr lang="en-US" dirty="0" smtClean="0">
                <a:latin typeface="微软雅黑" pitchFamily="34" charset="-122"/>
                <a:ea typeface="微软雅黑" pitchFamily="34" charset="-122"/>
              </a:rPr>
              <a:t>9 ± 1.09</a:t>
            </a:r>
            <a:r>
              <a:rPr lang="zh-CN" altLang="en-US" dirty="0" smtClean="0">
                <a:latin typeface="微软雅黑" pitchFamily="34" charset="-122"/>
                <a:ea typeface="微软雅黑" pitchFamily="34" charset="-122"/>
              </a:rPr>
              <a:t>天</a:t>
            </a:r>
            <a:r>
              <a:rPr lang="en-US" dirty="0" smtClean="0">
                <a:latin typeface="微软雅黑" pitchFamily="34" charset="-122"/>
                <a:ea typeface="微软雅黑" pitchFamily="34" charset="-122"/>
              </a:rPr>
              <a:t>; IL @ ZrO</a:t>
            </a:r>
            <a:r>
              <a:rPr lang="en-US" baseline="-25000" dirty="0" smtClean="0">
                <a:latin typeface="微软雅黑" pitchFamily="34" charset="-122"/>
                <a:ea typeface="微软雅黑" pitchFamily="34" charset="-122"/>
              </a:rPr>
              <a:t>2</a:t>
            </a:r>
            <a:r>
              <a:rPr lang="en-US" dirty="0" smtClean="0">
                <a:latin typeface="微软雅黑" pitchFamily="34" charset="-122"/>
                <a:ea typeface="微软雅黑" pitchFamily="34" charset="-122"/>
              </a:rPr>
              <a:t>-iRGD +</a:t>
            </a:r>
            <a:r>
              <a:rPr lang="zh-CN" altLang="en-US" dirty="0" smtClean="0">
                <a:latin typeface="微软雅黑" pitchFamily="34" charset="-122"/>
                <a:ea typeface="微软雅黑" pitchFamily="34" charset="-122"/>
              </a:rPr>
              <a:t>微波治疗，</a:t>
            </a:r>
            <a:r>
              <a:rPr lang="en-US" dirty="0" smtClean="0">
                <a:latin typeface="微软雅黑" pitchFamily="34" charset="-122"/>
                <a:ea typeface="微软雅黑" pitchFamily="34" charset="-122"/>
              </a:rPr>
              <a:t>10 ± 2.67</a:t>
            </a:r>
            <a:r>
              <a:rPr lang="zh-CN" altLang="en-US" dirty="0" smtClean="0">
                <a:latin typeface="微软雅黑" pitchFamily="34" charset="-122"/>
                <a:ea typeface="微软雅黑" pitchFamily="34" charset="-122"/>
              </a:rPr>
              <a:t>天</a:t>
            </a:r>
            <a:r>
              <a:rPr lang="en-US" dirty="0" smtClean="0">
                <a:latin typeface="微软雅黑" pitchFamily="34" charset="-122"/>
                <a:ea typeface="微软雅黑" pitchFamily="34" charset="-122"/>
              </a:rPr>
              <a:t>; IL @ ZrO</a:t>
            </a:r>
            <a:r>
              <a:rPr lang="en-US" baseline="-25000" dirty="0" smtClean="0">
                <a:latin typeface="微软雅黑" pitchFamily="34" charset="-122"/>
                <a:ea typeface="微软雅黑" pitchFamily="34" charset="-122"/>
              </a:rPr>
              <a:t>2</a:t>
            </a:r>
            <a:r>
              <a:rPr lang="en-US" dirty="0" smtClean="0">
                <a:latin typeface="微软雅黑" pitchFamily="34" charset="-122"/>
                <a:ea typeface="微软雅黑" pitchFamily="34" charset="-122"/>
              </a:rPr>
              <a:t>-TPP +</a:t>
            </a:r>
            <a:r>
              <a:rPr lang="zh-CN" altLang="en-US" dirty="0" smtClean="0">
                <a:latin typeface="微软雅黑" pitchFamily="34" charset="-122"/>
                <a:ea typeface="微软雅黑" pitchFamily="34" charset="-122"/>
              </a:rPr>
              <a:t>微波治疗，</a:t>
            </a:r>
            <a:r>
              <a:rPr lang="en-US" dirty="0" smtClean="0">
                <a:latin typeface="微软雅黑" pitchFamily="34" charset="-122"/>
                <a:ea typeface="微软雅黑" pitchFamily="34" charset="-122"/>
              </a:rPr>
              <a:t>10 ± 1.6</a:t>
            </a:r>
            <a:r>
              <a:rPr lang="zh-CN" altLang="en-US" dirty="0" smtClean="0">
                <a:latin typeface="微软雅黑" pitchFamily="34" charset="-122"/>
                <a:ea typeface="微软雅黑" pitchFamily="34" charset="-122"/>
              </a:rPr>
              <a:t>天</a:t>
            </a:r>
            <a:r>
              <a:rPr lang="en-US" dirty="0" smtClean="0">
                <a:latin typeface="微软雅黑" pitchFamily="34" charset="-122"/>
                <a:ea typeface="微软雅黑" pitchFamily="34" charset="-122"/>
              </a:rPr>
              <a:t>; MZCNs +</a:t>
            </a:r>
            <a:r>
              <a:rPr lang="zh-CN" altLang="en-US" dirty="0" smtClean="0">
                <a:latin typeface="微软雅黑" pitchFamily="34" charset="-122"/>
                <a:ea typeface="微软雅黑" pitchFamily="34" charset="-122"/>
              </a:rPr>
              <a:t>微波治疗</a:t>
            </a:r>
            <a:r>
              <a:rPr lang="en-US" dirty="0" smtClean="0">
                <a:latin typeface="微软雅黑" pitchFamily="34" charset="-122"/>
                <a:ea typeface="微软雅黑" pitchFamily="34" charset="-122"/>
              </a:rPr>
              <a:t>14±0</a:t>
            </a:r>
            <a:r>
              <a:rPr lang="zh-CN" altLang="en-US" dirty="0" smtClean="0">
                <a:latin typeface="微软雅黑" pitchFamily="34" charset="-122"/>
                <a:ea typeface="微软雅黑" pitchFamily="34" charset="-122"/>
              </a:rPr>
              <a:t>天</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r>
              <a:rPr lang="zh-CN" altLang="en-US" b="1" dirty="0" smtClean="0">
                <a:latin typeface="微软雅黑" pitchFamily="34" charset="-122"/>
                <a:ea typeface="微软雅黑" pitchFamily="34" charset="-122"/>
              </a:rPr>
              <a:t>可见</a:t>
            </a:r>
            <a:r>
              <a:rPr lang="en-US" b="1" dirty="0" smtClean="0">
                <a:latin typeface="微软雅黑" pitchFamily="34" charset="-122"/>
                <a:ea typeface="微软雅黑" pitchFamily="34" charset="-122"/>
              </a:rPr>
              <a:t>MZCNs +</a:t>
            </a:r>
            <a:r>
              <a:rPr lang="zh-CN" altLang="en-US" b="1" dirty="0" smtClean="0">
                <a:latin typeface="微软雅黑" pitchFamily="34" charset="-122"/>
                <a:ea typeface="微软雅黑" pitchFamily="34" charset="-122"/>
              </a:rPr>
              <a:t>微波治疗组具有更长的无进展存活</a:t>
            </a:r>
            <a:r>
              <a:rPr lang="zh-CN" altLang="en-US" b="1" dirty="0" smtClean="0">
                <a:latin typeface="微软雅黑" pitchFamily="34" charset="-122"/>
                <a:ea typeface="微软雅黑" pitchFamily="34" charset="-122"/>
              </a:rPr>
              <a:t>时间，与其它各组差异有统计学意义</a:t>
            </a:r>
            <a:r>
              <a:rPr lang="zh-CN" altLang="en-US" dirty="0" smtClean="0"/>
              <a:t>。</a:t>
            </a:r>
            <a:endParaRPr lang="zh-CN" altLang="en-US" dirty="0"/>
          </a:p>
        </p:txBody>
      </p:sp>
      <p:sp>
        <p:nvSpPr>
          <p:cNvPr id="8" name="TextBox 7"/>
          <p:cNvSpPr txBox="1"/>
          <p:nvPr/>
        </p:nvSpPr>
        <p:spPr>
          <a:xfrm>
            <a:off x="7178722" y="1433014"/>
            <a:ext cx="300082" cy="369332"/>
          </a:xfrm>
          <a:prstGeom prst="rect">
            <a:avLst/>
          </a:prstGeom>
          <a:noFill/>
        </p:spPr>
        <p:txBody>
          <a:bodyPr wrap="none" rtlCol="0">
            <a:spAutoFit/>
          </a:bodyPr>
          <a:lstStyle/>
          <a:p>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208" y="157326"/>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395536" y="286602"/>
            <a:ext cx="8424936" cy="1514170"/>
          </a:xfrm>
        </p:spPr>
        <p:txBody>
          <a:bodyPr>
            <a:normAutofit fontScale="90000"/>
          </a:bodyPr>
          <a:lstStyle/>
          <a:p>
            <a:pPr>
              <a:lnSpc>
                <a:spcPct val="150000"/>
              </a:lnSpc>
            </a:pPr>
            <a:r>
              <a:rPr lang="zh-CN" altLang="en-US" sz="3100" dirty="0" smtClean="0"/>
              <a:t>第三部分：</a:t>
            </a:r>
            <a:r>
              <a:rPr lang="zh-CN" altLang="en-US" sz="3200" cap="small" dirty="0" smtClean="0"/>
              <a:t>活体内</a:t>
            </a:r>
            <a:r>
              <a:rPr lang="zh-CN" altLang="zh-CN" sz="3200" b="1" cap="small" dirty="0" smtClean="0"/>
              <a:t>靶向性</a:t>
            </a:r>
            <a:r>
              <a:rPr lang="zh-CN" altLang="zh-CN" sz="3200" cap="small" dirty="0" smtClean="0"/>
              <a:t>与微波</a:t>
            </a:r>
            <a:r>
              <a:rPr lang="zh-CN" altLang="en-US" sz="3200" cap="small" dirty="0" smtClean="0"/>
              <a:t>疗效</a:t>
            </a:r>
            <a:r>
              <a:rPr lang="zh-CN" altLang="zh-CN" sz="3200" cap="small" dirty="0" smtClean="0"/>
              <a:t>的实验研究</a:t>
            </a:r>
            <a:r>
              <a:rPr lang="en-US" altLang="zh-CN" sz="3100" dirty="0" smtClean="0"/>
              <a:t/>
            </a:r>
            <a:br>
              <a:rPr lang="en-US" altLang="zh-CN" sz="3100" dirty="0" smtClean="0"/>
            </a:br>
            <a:r>
              <a:rPr lang="zh-CN" altLang="en-US" sz="3100" b="1" dirty="0" smtClean="0">
                <a:solidFill>
                  <a:srgbClr val="157E9F"/>
                </a:solidFill>
              </a:rPr>
              <a:t>研究结果</a:t>
            </a:r>
            <a:r>
              <a:rPr lang="en-US" altLang="zh-CN" sz="3100" b="1" dirty="0" smtClean="0">
                <a:solidFill>
                  <a:srgbClr val="157E9F"/>
                </a:solidFill>
              </a:rPr>
              <a:t>             </a:t>
            </a:r>
            <a:r>
              <a:rPr lang="en-US" altLang="zh-CN" sz="3300" dirty="0" smtClean="0">
                <a:latin typeface="+mj-ea"/>
              </a:rPr>
              <a:t/>
            </a:r>
            <a:br>
              <a:rPr lang="en-US" altLang="zh-CN" sz="3300" dirty="0" smtClean="0">
                <a:latin typeface="+mj-ea"/>
              </a:rPr>
            </a:br>
            <a:endParaRPr lang="zh-CN" altLang="en-US" sz="3300" dirty="0">
              <a:latin typeface="+mj-ea"/>
            </a:endParaRPr>
          </a:p>
        </p:txBody>
      </p:sp>
      <p:grpSp>
        <p:nvGrpSpPr>
          <p:cNvPr id="5" name="组合 4"/>
          <p:cNvGrpSpPr/>
          <p:nvPr/>
        </p:nvGrpSpPr>
        <p:grpSpPr>
          <a:xfrm rot="16200000">
            <a:off x="-163799" y="2404161"/>
            <a:ext cx="4116380" cy="2421645"/>
            <a:chOff x="1043608" y="4138763"/>
            <a:chExt cx="4116380" cy="2421645"/>
          </a:xfrm>
        </p:grpSpPr>
        <p:pic>
          <p:nvPicPr>
            <p:cNvPr id="6" name="图片 5" descr="IMG_5887"/>
            <p:cNvPicPr>
              <a:picLocks noChangeAspect="1"/>
            </p:cNvPicPr>
            <p:nvPr/>
          </p:nvPicPr>
          <p:blipFill>
            <a:blip r:embed="rId2" cstate="print"/>
            <a:srcRect t="36468" r="33582" b="35464"/>
            <a:stretch>
              <a:fillRect/>
            </a:stretch>
          </p:blipFill>
          <p:spPr>
            <a:xfrm>
              <a:off x="1043608" y="5661248"/>
              <a:ext cx="3191820" cy="899160"/>
            </a:xfrm>
            <a:prstGeom prst="rect">
              <a:avLst/>
            </a:prstGeom>
          </p:spPr>
        </p:pic>
        <p:grpSp>
          <p:nvGrpSpPr>
            <p:cNvPr id="7" name="组合 20"/>
            <p:cNvGrpSpPr/>
            <p:nvPr/>
          </p:nvGrpSpPr>
          <p:grpSpPr>
            <a:xfrm>
              <a:off x="1083713" y="4138763"/>
              <a:ext cx="4073475" cy="1666502"/>
              <a:chOff x="1083713" y="4138763"/>
              <a:chExt cx="4073475" cy="1666502"/>
            </a:xfrm>
          </p:grpSpPr>
          <p:pic>
            <p:nvPicPr>
              <p:cNvPr id="9" name="图片 8" descr="IMG_5863"/>
              <p:cNvPicPr>
                <a:picLocks noChangeAspect="1"/>
              </p:cNvPicPr>
              <p:nvPr/>
            </p:nvPicPr>
            <p:blipFill>
              <a:blip r:embed="rId3" cstate="print"/>
              <a:srcRect l="29634" t="9233" r="49167" b="35644"/>
              <a:stretch>
                <a:fillRect/>
              </a:stretch>
            </p:blipFill>
            <p:spPr>
              <a:xfrm>
                <a:off x="1083713" y="4138763"/>
                <a:ext cx="835916" cy="1484842"/>
              </a:xfrm>
              <a:prstGeom prst="rect">
                <a:avLst/>
              </a:prstGeom>
            </p:spPr>
          </p:pic>
          <p:pic>
            <p:nvPicPr>
              <p:cNvPr id="10" name="图片 9" descr="IMG_5879"/>
              <p:cNvPicPr>
                <a:picLocks noChangeAspect="1"/>
              </p:cNvPicPr>
              <p:nvPr/>
            </p:nvPicPr>
            <p:blipFill>
              <a:blip r:embed="rId4" cstate="print"/>
              <a:srcRect l="44189" t="8325" r="31936" b="27707"/>
              <a:stretch>
                <a:fillRect/>
              </a:stretch>
            </p:blipFill>
            <p:spPr>
              <a:xfrm>
                <a:off x="4357421" y="4164480"/>
                <a:ext cx="799767" cy="1463090"/>
              </a:xfrm>
              <a:prstGeom prst="rect">
                <a:avLst/>
              </a:prstGeom>
            </p:spPr>
          </p:pic>
          <p:pic>
            <p:nvPicPr>
              <p:cNvPr id="11" name="图片 10" descr="IMG_5869"/>
              <p:cNvPicPr>
                <a:picLocks noChangeAspect="1"/>
              </p:cNvPicPr>
              <p:nvPr/>
            </p:nvPicPr>
            <p:blipFill>
              <a:blip r:embed="rId5" cstate="print"/>
              <a:srcRect l="32233" t="26222" r="36722" b="-8327"/>
              <a:stretch>
                <a:fillRect/>
              </a:stretch>
            </p:blipFill>
            <p:spPr>
              <a:xfrm>
                <a:off x="2668801" y="4149081"/>
                <a:ext cx="916787" cy="1656184"/>
              </a:xfrm>
              <a:prstGeom prst="rect">
                <a:avLst/>
              </a:prstGeom>
            </p:spPr>
          </p:pic>
          <p:pic>
            <p:nvPicPr>
              <p:cNvPr id="12" name="图片 11" descr="IMG_5873"/>
              <p:cNvPicPr>
                <a:picLocks noChangeAspect="1"/>
              </p:cNvPicPr>
              <p:nvPr/>
            </p:nvPicPr>
            <p:blipFill>
              <a:blip r:embed="rId6" cstate="print"/>
              <a:srcRect l="42626" t="18977" r="37292" b="24716"/>
              <a:stretch>
                <a:fillRect/>
              </a:stretch>
            </p:blipFill>
            <p:spPr>
              <a:xfrm>
                <a:off x="3571980" y="4162729"/>
                <a:ext cx="770698" cy="1475683"/>
              </a:xfrm>
              <a:prstGeom prst="rect">
                <a:avLst/>
              </a:prstGeom>
            </p:spPr>
          </p:pic>
          <p:pic>
            <p:nvPicPr>
              <p:cNvPr id="13" name="图片 12" descr="IMG_5878"/>
              <p:cNvPicPr>
                <a:picLocks noChangeAspect="1"/>
              </p:cNvPicPr>
              <p:nvPr/>
            </p:nvPicPr>
            <p:blipFill>
              <a:blip r:embed="rId7" cstate="print"/>
              <a:srcRect l="42626" t="26477" r="38958" b="20473"/>
              <a:stretch>
                <a:fillRect/>
              </a:stretch>
            </p:blipFill>
            <p:spPr>
              <a:xfrm>
                <a:off x="1907704" y="4149081"/>
                <a:ext cx="750200" cy="1475301"/>
              </a:xfrm>
              <a:prstGeom prst="rect">
                <a:avLst/>
              </a:prstGeom>
            </p:spPr>
          </p:pic>
        </p:grpSp>
        <p:pic>
          <p:nvPicPr>
            <p:cNvPr id="8" name="图片 7" descr="IMG_5887"/>
            <p:cNvPicPr>
              <a:picLocks noChangeAspect="1"/>
            </p:cNvPicPr>
            <p:nvPr/>
          </p:nvPicPr>
          <p:blipFill>
            <a:blip r:embed="rId2" cstate="print"/>
            <a:srcRect l="80273" t="36468" b="35464"/>
            <a:stretch>
              <a:fillRect/>
            </a:stretch>
          </p:blipFill>
          <p:spPr>
            <a:xfrm>
              <a:off x="4211960" y="5661248"/>
              <a:ext cx="948028" cy="899160"/>
            </a:xfrm>
            <a:prstGeom prst="rect">
              <a:avLst/>
            </a:prstGeom>
          </p:spPr>
        </p:pic>
      </p:grpSp>
      <p:pic>
        <p:nvPicPr>
          <p:cNvPr id="14" name="图片 13" descr="C:\Documents and Settings\Administrator\桌面\20180131文章及图片参考文献\FIG-HE.tif"/>
          <p:cNvPicPr/>
          <p:nvPr/>
        </p:nvPicPr>
        <p:blipFill>
          <a:blip r:embed="rId8" cstate="print"/>
          <a:srcRect/>
          <a:stretch>
            <a:fillRect/>
          </a:stretch>
        </p:blipFill>
        <p:spPr bwMode="auto">
          <a:xfrm>
            <a:off x="3131840" y="1365720"/>
            <a:ext cx="5476875" cy="4219575"/>
          </a:xfrm>
          <a:prstGeom prst="rect">
            <a:avLst/>
          </a:prstGeom>
          <a:noFill/>
          <a:ln w="9525">
            <a:noFill/>
            <a:miter lim="800000"/>
            <a:headEnd/>
            <a:tailEnd/>
          </a:ln>
        </p:spPr>
      </p:pic>
      <p:sp>
        <p:nvSpPr>
          <p:cNvPr id="15" name="TextBox 14"/>
          <p:cNvSpPr txBox="1"/>
          <p:nvPr/>
        </p:nvSpPr>
        <p:spPr>
          <a:xfrm>
            <a:off x="2994447" y="5647600"/>
            <a:ext cx="6167073" cy="1015663"/>
          </a:xfrm>
          <a:prstGeom prst="rect">
            <a:avLst/>
          </a:prstGeom>
          <a:noFill/>
        </p:spPr>
        <p:txBody>
          <a:bodyPr wrap="none" rtlCol="0">
            <a:spAutoFit/>
          </a:bodyPr>
          <a:lstStyle/>
          <a:p>
            <a:r>
              <a:rPr lang="en-US" altLang="zh-CN" sz="2000" dirty="0" smtClean="0">
                <a:latin typeface="微软雅黑" pitchFamily="34" charset="-122"/>
                <a:ea typeface="微软雅黑" pitchFamily="34" charset="-122"/>
              </a:rPr>
              <a:t>HE</a:t>
            </a:r>
            <a:r>
              <a:rPr lang="zh-CN" altLang="en-US" sz="2000" dirty="0" smtClean="0">
                <a:latin typeface="微软雅黑" pitchFamily="34" charset="-122"/>
                <a:ea typeface="微软雅黑" pitchFamily="34" charset="-122"/>
              </a:rPr>
              <a:t>染色结果可见：主要</a:t>
            </a:r>
            <a:r>
              <a:rPr lang="zh-CN" altLang="en-US" sz="2000" dirty="0" smtClean="0">
                <a:latin typeface="微软雅黑" pitchFamily="34" charset="-122"/>
                <a:ea typeface="微软雅黑" pitchFamily="34" charset="-122"/>
              </a:rPr>
              <a:t>器官无明显损伤及炎症反应，</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对照组可见深染，异形的瘤细胞。</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而靶</a:t>
            </a:r>
            <a:r>
              <a:rPr lang="zh-CN" altLang="en-US" sz="2000" dirty="0" smtClean="0">
                <a:latin typeface="微软雅黑" pitchFamily="34" charset="-122"/>
                <a:ea typeface="微软雅黑" pitchFamily="34" charset="-122"/>
              </a:rPr>
              <a:t>向治疗组以坏死细胞为主。</a:t>
            </a:r>
            <a:endParaRPr lang="zh-CN" altLang="en-US" sz="20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435208" y="157326"/>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标题 1"/>
          <p:cNvSpPr>
            <a:spLocks noGrp="1"/>
          </p:cNvSpPr>
          <p:nvPr>
            <p:ph type="title"/>
          </p:nvPr>
        </p:nvSpPr>
        <p:spPr>
          <a:xfrm>
            <a:off x="395536" y="286602"/>
            <a:ext cx="8424936" cy="1514170"/>
          </a:xfrm>
        </p:spPr>
        <p:txBody>
          <a:bodyPr>
            <a:normAutofit fontScale="90000"/>
          </a:bodyPr>
          <a:lstStyle/>
          <a:p>
            <a:pPr>
              <a:lnSpc>
                <a:spcPct val="150000"/>
              </a:lnSpc>
            </a:pPr>
            <a:r>
              <a:rPr lang="zh-CN" altLang="en-US" sz="3100" dirty="0" smtClean="0"/>
              <a:t>第三部分：</a:t>
            </a:r>
            <a:r>
              <a:rPr lang="zh-CN" altLang="en-US" sz="3200" cap="small" dirty="0" smtClean="0"/>
              <a:t>活体内</a:t>
            </a:r>
            <a:r>
              <a:rPr lang="zh-CN" altLang="zh-CN" sz="3200" b="1" cap="small" dirty="0" smtClean="0"/>
              <a:t>靶向性</a:t>
            </a:r>
            <a:r>
              <a:rPr lang="zh-CN" altLang="zh-CN" sz="3200" cap="small" dirty="0" smtClean="0"/>
              <a:t>与微波</a:t>
            </a:r>
            <a:r>
              <a:rPr lang="zh-CN" altLang="en-US" sz="3200" cap="small" dirty="0" smtClean="0"/>
              <a:t>疗效</a:t>
            </a:r>
            <a:r>
              <a:rPr lang="zh-CN" altLang="zh-CN" sz="3200" cap="small" dirty="0" smtClean="0"/>
              <a:t>的实验研究</a:t>
            </a:r>
            <a:r>
              <a:rPr lang="en-US" altLang="zh-CN" sz="3100" dirty="0" smtClean="0"/>
              <a:t/>
            </a:r>
            <a:br>
              <a:rPr lang="en-US" altLang="zh-CN" sz="3100" dirty="0" smtClean="0"/>
            </a:br>
            <a:r>
              <a:rPr lang="zh-CN" altLang="en-US" sz="3100" b="1" dirty="0" smtClean="0">
                <a:solidFill>
                  <a:srgbClr val="157E9F"/>
                </a:solidFill>
              </a:rPr>
              <a:t>研究结果</a:t>
            </a:r>
            <a:r>
              <a:rPr lang="en-US" altLang="zh-CN" sz="3100" b="1" dirty="0" smtClean="0">
                <a:solidFill>
                  <a:srgbClr val="157E9F"/>
                </a:solidFill>
              </a:rPr>
              <a:t>             </a:t>
            </a:r>
            <a:r>
              <a:rPr lang="en-US" altLang="zh-CN" sz="3300" dirty="0" smtClean="0">
                <a:latin typeface="+mj-ea"/>
              </a:rPr>
              <a:t/>
            </a:r>
            <a:br>
              <a:rPr lang="en-US" altLang="zh-CN" sz="3300" dirty="0" smtClean="0">
                <a:latin typeface="+mj-ea"/>
              </a:rPr>
            </a:br>
            <a:endParaRPr lang="zh-CN" altLang="en-US" sz="3300" dirty="0">
              <a:latin typeface="+mj-ea"/>
            </a:endParaRPr>
          </a:p>
        </p:txBody>
      </p:sp>
      <p:pic>
        <p:nvPicPr>
          <p:cNvPr id="16" name="内容占位符 6" descr="生物电镜图片.tif"/>
          <p:cNvPicPr>
            <a:picLocks noGrp="1"/>
          </p:cNvPicPr>
          <p:nvPr>
            <p:ph sz="quarter" idx="1"/>
          </p:nvPr>
        </p:nvPicPr>
        <p:blipFill>
          <a:blip r:embed="rId3" cstate="print"/>
          <a:stretch>
            <a:fillRect/>
          </a:stretch>
        </p:blipFill>
        <p:spPr>
          <a:xfrm>
            <a:off x="1546341" y="1282890"/>
            <a:ext cx="5946280" cy="4182234"/>
          </a:xfrm>
          <a:prstGeom prst="rect">
            <a:avLst/>
          </a:prstGeom>
        </p:spPr>
      </p:pic>
      <p:sp>
        <p:nvSpPr>
          <p:cNvPr id="17" name="TextBox 16"/>
          <p:cNvSpPr txBox="1"/>
          <p:nvPr/>
        </p:nvSpPr>
        <p:spPr>
          <a:xfrm>
            <a:off x="495479" y="5664916"/>
            <a:ext cx="8648521" cy="1015663"/>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注射</a:t>
            </a:r>
            <a:r>
              <a:rPr lang="en-US" altLang="zh-CN" sz="2000" b="1" dirty="0" smtClean="0">
                <a:latin typeface="微软雅黑" pitchFamily="34" charset="-122"/>
                <a:ea typeface="微软雅黑" pitchFamily="34" charset="-122"/>
              </a:rPr>
              <a:t>MZCNs</a:t>
            </a:r>
            <a:r>
              <a:rPr lang="zh-CN" altLang="en-US" sz="2000" b="1" dirty="0" smtClean="0">
                <a:latin typeface="微软雅黑" pitchFamily="34" charset="-122"/>
                <a:ea typeface="微软雅黑" pitchFamily="34" charset="-122"/>
              </a:rPr>
              <a:t>后，以低</a:t>
            </a:r>
            <a:r>
              <a:rPr lang="zh-CN" altLang="en-US" sz="2000" b="1" dirty="0" smtClean="0">
                <a:latin typeface="微软雅黑" pitchFamily="34" charset="-122"/>
                <a:ea typeface="微软雅黑" pitchFamily="34" charset="-122"/>
              </a:rPr>
              <a:t>功率微波</a:t>
            </a:r>
            <a:r>
              <a:rPr lang="en-US" altLang="zh-CN" sz="2000" b="1" dirty="0" smtClean="0">
                <a:latin typeface="微软雅黑" pitchFamily="34" charset="-122"/>
                <a:ea typeface="微软雅黑" pitchFamily="34" charset="-122"/>
              </a:rPr>
              <a:t>1W</a:t>
            </a:r>
            <a:r>
              <a:rPr lang="zh-CN" altLang="en-US" sz="2000" b="1" dirty="0" smtClean="0">
                <a:latin typeface="微软雅黑" pitchFamily="34" charset="-122"/>
                <a:ea typeface="微软雅黑" pitchFamily="34" charset="-122"/>
              </a:rPr>
              <a:t>照射肿瘤</a:t>
            </a:r>
            <a:r>
              <a:rPr lang="en-US" altLang="zh-CN" sz="2000" b="1" dirty="0" smtClean="0">
                <a:latin typeface="微软雅黑" pitchFamily="34" charset="-122"/>
                <a:ea typeface="微软雅黑" pitchFamily="34" charset="-122"/>
              </a:rPr>
              <a:t>5</a:t>
            </a:r>
            <a:r>
              <a:rPr lang="zh-CN" altLang="en-US" sz="2000" b="1" dirty="0" smtClean="0">
                <a:latin typeface="微软雅黑" pitchFamily="34" charset="-122"/>
                <a:ea typeface="微软雅黑" pitchFamily="34" charset="-122"/>
              </a:rPr>
              <a:t>分钟</a:t>
            </a:r>
            <a:r>
              <a:rPr lang="zh-CN" altLang="en-US" sz="2000" b="1" dirty="0" smtClean="0">
                <a:latin typeface="微软雅黑" pitchFamily="34" charset="-122"/>
                <a:ea typeface="微软雅黑" pitchFamily="34" charset="-122"/>
              </a:rPr>
              <a:t>，取材</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r>
              <a:rPr lang="zh-CN" altLang="en-US" sz="2000" b="1" dirty="0" smtClean="0">
                <a:latin typeface="微软雅黑" pitchFamily="34" charset="-122"/>
                <a:ea typeface="微软雅黑" pitchFamily="34" charset="-122"/>
              </a:rPr>
              <a:t>电镜图片可见线粒体靶向微波治疗后肿瘤内肿胀弥散的</a:t>
            </a:r>
            <a:r>
              <a:rPr lang="zh-CN" altLang="en-US" sz="2000" b="1" dirty="0" smtClean="0">
                <a:latin typeface="微软雅黑" pitchFamily="34" charset="-122"/>
                <a:ea typeface="微软雅黑" pitchFamily="34" charset="-122"/>
              </a:rPr>
              <a:t>线粒体（</a:t>
            </a:r>
            <a:r>
              <a:rPr lang="zh-CN" altLang="en-US" sz="2000" b="1" dirty="0" smtClean="0">
                <a:solidFill>
                  <a:srgbClr val="157E9F"/>
                </a:solidFill>
                <a:latin typeface="微软雅黑" pitchFamily="34" charset="-122"/>
                <a:ea typeface="微软雅黑" pitchFamily="34" charset="-122"/>
              </a:rPr>
              <a:t>蓝色</a:t>
            </a:r>
            <a:r>
              <a:rPr lang="zh-CN" altLang="en-US" sz="2000" b="1" dirty="0" smtClean="0">
                <a:latin typeface="微软雅黑" pitchFamily="34" charset="-122"/>
                <a:ea typeface="微软雅黑" pitchFamily="34" charset="-122"/>
              </a:rPr>
              <a:t>箭头）</a:t>
            </a:r>
            <a:endParaRPr lang="en-US" altLang="zh-CN" sz="2000" b="1" dirty="0" smtClean="0">
              <a:latin typeface="微软雅黑" pitchFamily="34" charset="-122"/>
              <a:ea typeface="微软雅黑" pitchFamily="34" charset="-122"/>
            </a:endParaRPr>
          </a:p>
          <a:p>
            <a:r>
              <a:rPr lang="zh-CN" altLang="en-US" sz="2000" b="1" dirty="0" smtClean="0">
                <a:latin typeface="微软雅黑" pitchFamily="34" charset="-122"/>
                <a:ea typeface="微软雅黑" pitchFamily="34" charset="-122"/>
              </a:rPr>
              <a:t>和</a:t>
            </a:r>
            <a:r>
              <a:rPr lang="zh-CN" altLang="en-US" sz="2000" b="1" dirty="0" smtClean="0">
                <a:latin typeface="微软雅黑" pitchFamily="34" charset="-122"/>
                <a:ea typeface="微软雅黑" pitchFamily="34" charset="-122"/>
              </a:rPr>
              <a:t>凋亡小</a:t>
            </a:r>
            <a:r>
              <a:rPr lang="zh-CN" altLang="en-US" sz="2000" b="1" dirty="0" smtClean="0">
                <a:latin typeface="微软雅黑" pitchFamily="34" charset="-122"/>
                <a:ea typeface="微软雅黑" pitchFamily="34" charset="-122"/>
              </a:rPr>
              <a:t>体（</a:t>
            </a:r>
            <a:r>
              <a:rPr lang="zh-CN" altLang="en-US" sz="2000" b="1" dirty="0" smtClean="0">
                <a:solidFill>
                  <a:srgbClr val="FF0000"/>
                </a:solidFill>
                <a:latin typeface="微软雅黑" pitchFamily="34" charset="-122"/>
                <a:ea typeface="微软雅黑" pitchFamily="34" charset="-122"/>
              </a:rPr>
              <a:t>红色</a:t>
            </a:r>
            <a:r>
              <a:rPr lang="zh-CN" altLang="en-US" sz="2000" b="1" dirty="0" smtClean="0">
                <a:latin typeface="微软雅黑" pitchFamily="34" charset="-122"/>
                <a:ea typeface="微软雅黑" pitchFamily="34" charset="-122"/>
              </a:rPr>
              <a:t>箭头）</a:t>
            </a:r>
            <a:endParaRPr lang="zh-CN" altLang="en-US" sz="2000" b="1" dirty="0">
              <a:latin typeface="微软雅黑" pitchFamily="34" charset="-122"/>
              <a:ea typeface="微软雅黑" pitchFamily="34" charset="-122"/>
            </a:endParaRPr>
          </a:p>
        </p:txBody>
      </p:sp>
      <p:sp>
        <p:nvSpPr>
          <p:cNvPr id="6" name="右箭头 5"/>
          <p:cNvSpPr/>
          <p:nvPr/>
        </p:nvSpPr>
        <p:spPr>
          <a:xfrm>
            <a:off x="4667534" y="3002507"/>
            <a:ext cx="341194" cy="2320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4230806" y="3821373"/>
            <a:ext cx="450376" cy="191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3835021" y="4572000"/>
            <a:ext cx="491319" cy="191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99"/>
          <p:cNvSpPr txBox="1"/>
          <p:nvPr/>
        </p:nvSpPr>
        <p:spPr>
          <a:xfrm>
            <a:off x="3944205" y="325529"/>
            <a:ext cx="1146410" cy="646331"/>
          </a:xfrm>
          <a:prstGeom prst="rect">
            <a:avLst/>
          </a:prstGeom>
          <a:noFill/>
        </p:spPr>
        <p:txBody>
          <a:bodyPr wrap="square" rtlCol="0">
            <a:spAutoFit/>
          </a:bodyPr>
          <a:lstStyle/>
          <a:p>
            <a:r>
              <a:rPr lang="zh-CN" altLang="en-US" sz="3600" b="1" dirty="0" smtClean="0">
                <a:solidFill>
                  <a:srgbClr val="157E9F"/>
                </a:solidFill>
                <a:latin typeface="方正清刻本悦宋简体" panose="02000000000000000000" pitchFamily="2" charset="-122"/>
                <a:ea typeface="方正清刻本悦宋简体" panose="02000000000000000000" pitchFamily="2" charset="-122"/>
              </a:rPr>
              <a:t>讨</a:t>
            </a:r>
            <a:r>
              <a:rPr lang="zh-CN" altLang="en-US" sz="3600" b="1" dirty="0" smtClean="0">
                <a:solidFill>
                  <a:srgbClr val="157E9F"/>
                </a:solidFill>
                <a:latin typeface="方正清刻本悦宋简体" panose="02000000000000000000" pitchFamily="2" charset="-122"/>
                <a:ea typeface="方正清刻本悦宋简体" panose="02000000000000000000" pitchFamily="2" charset="-122"/>
              </a:rPr>
              <a:t>论</a:t>
            </a:r>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4" name="TextBox 3"/>
          <p:cNvSpPr txBox="1"/>
          <p:nvPr/>
        </p:nvSpPr>
        <p:spPr>
          <a:xfrm>
            <a:off x="286603" y="1392072"/>
            <a:ext cx="7847463" cy="4524315"/>
          </a:xfrm>
          <a:prstGeom prst="rect">
            <a:avLst/>
          </a:prstGeom>
          <a:noFill/>
        </p:spPr>
        <p:txBody>
          <a:bodyPr wrap="square" rtlCol="0">
            <a:spAutoFit/>
          </a:bodyPr>
          <a:lstStyle/>
          <a:p>
            <a:r>
              <a:rPr lang="en-US" sz="2400" b="1" dirty="0" smtClean="0">
                <a:latin typeface="微软雅黑" pitchFamily="34" charset="-122"/>
                <a:ea typeface="微软雅黑" pitchFamily="34" charset="-122"/>
              </a:rPr>
              <a:t>MZCNs</a:t>
            </a:r>
            <a:r>
              <a:rPr lang="zh-CN" altLang="en-US" sz="2400" b="1" dirty="0" smtClean="0">
                <a:latin typeface="微软雅黑" pitchFamily="34" charset="-122"/>
                <a:ea typeface="微软雅黑" pitchFamily="34" charset="-122"/>
              </a:rPr>
              <a:t>辅助的微波热疗取得了比单靶向组及无靶向组明显更好的肿瘤抑制作用</a:t>
            </a:r>
            <a:r>
              <a:rPr lang="zh-CN" altLang="en-US" sz="2400" b="1" dirty="0" smtClean="0">
                <a:latin typeface="微软雅黑" pitchFamily="34" charset="-122"/>
                <a:ea typeface="微软雅黑" pitchFamily="34" charset="-122"/>
              </a:rPr>
              <a:t>。结合分析原因如下：</a:t>
            </a:r>
            <a:endParaRPr lang="en-US" altLang="zh-CN" sz="2400" b="1" dirty="0" smtClean="0">
              <a:latin typeface="微软雅黑" pitchFamily="34" charset="-122"/>
              <a:ea typeface="微软雅黑" pitchFamily="34" charset="-122"/>
            </a:endParaRPr>
          </a:p>
          <a:p>
            <a:endParaRPr lang="en-US" altLang="zh-CN" sz="2400" b="1" dirty="0" smtClean="0">
              <a:latin typeface="微软雅黑" pitchFamily="34" charset="-122"/>
              <a:ea typeface="微软雅黑" pitchFamily="34" charset="-122"/>
            </a:endParaRPr>
          </a:p>
          <a:p>
            <a:r>
              <a:rPr lang="en-US" altLang="zh-CN" sz="2400" dirty="0" smtClean="0">
                <a:latin typeface="微软雅黑" pitchFamily="34" charset="-122"/>
                <a:ea typeface="微软雅黑" pitchFamily="34" charset="-122"/>
              </a:rPr>
              <a:t>1.</a:t>
            </a:r>
            <a:r>
              <a:rPr lang="zh-CN" altLang="en-US" sz="2400" dirty="0" smtClean="0">
                <a:latin typeface="微软雅黑" pitchFamily="34" charset="-122"/>
                <a:ea typeface="微软雅黑" pitchFamily="34" charset="-122"/>
              </a:rPr>
              <a:t>在</a:t>
            </a:r>
            <a:r>
              <a:rPr lang="zh-CN" altLang="en-US" sz="2400" dirty="0" smtClean="0">
                <a:latin typeface="微软雅黑" pitchFamily="34" charset="-122"/>
                <a:ea typeface="微软雅黑" pitchFamily="34" charset="-122"/>
              </a:rPr>
              <a:t>微波消融的临床研究</a:t>
            </a:r>
            <a:r>
              <a:rPr lang="zh-CN" altLang="en-US" sz="2400" dirty="0" smtClean="0">
                <a:latin typeface="微软雅黑" pitchFamily="34" charset="-122"/>
                <a:ea typeface="微软雅黑" pitchFamily="34" charset="-122"/>
              </a:rPr>
              <a:t>中发现</a:t>
            </a:r>
            <a:r>
              <a:rPr lang="zh-CN" altLang="en-US" sz="2400" dirty="0" smtClean="0">
                <a:latin typeface="微软雅黑" pitchFamily="34" charset="-122"/>
                <a:ea typeface="微软雅黑" pitchFamily="34" charset="-122"/>
              </a:rPr>
              <a:t>高功率的微波</a:t>
            </a:r>
            <a:r>
              <a:rPr lang="zh-CN" altLang="en-US" sz="2400" dirty="0" smtClean="0">
                <a:latin typeface="微软雅黑" pitchFamily="34" charset="-122"/>
                <a:ea typeface="微软雅黑" pitchFamily="34" charset="-122"/>
              </a:rPr>
              <a:t>因升温</a:t>
            </a:r>
            <a:r>
              <a:rPr lang="zh-CN" altLang="en-US" sz="2400" dirty="0" smtClean="0">
                <a:latin typeface="微软雅黑" pitchFamily="34" charset="-122"/>
                <a:ea typeface="微软雅黑" pitchFamily="34" charset="-122"/>
              </a:rPr>
              <a:t>速度更快和有效加热面积更大能够减少肿瘤的术后</a:t>
            </a:r>
            <a:r>
              <a:rPr lang="zh-CN" altLang="en-US" sz="2400" dirty="0" smtClean="0">
                <a:latin typeface="微软雅黑" pitchFamily="34" charset="-122"/>
                <a:ea typeface="微软雅黑" pitchFamily="34" charset="-122"/>
              </a:rPr>
              <a:t>复发</a:t>
            </a:r>
            <a:r>
              <a:rPr lang="en-US" altLang="zh-CN" sz="2400" dirty="0" smtClean="0">
                <a:latin typeface="微软雅黑" pitchFamily="34" charset="-122"/>
                <a:ea typeface="微软雅黑" pitchFamily="34" charset="-122"/>
              </a:rPr>
              <a:t>.</a:t>
            </a:r>
          </a:p>
          <a:p>
            <a:endParaRPr lang="en-US" altLang="zh-CN" sz="2400" dirty="0" smtClean="0">
              <a:latin typeface="微软雅黑" pitchFamily="34" charset="-122"/>
              <a:ea typeface="微软雅黑" pitchFamily="34" charset="-122"/>
            </a:endParaRPr>
          </a:p>
          <a:p>
            <a:r>
              <a:rPr lang="en-US" altLang="zh-CN" sz="2400" dirty="0" smtClean="0">
                <a:latin typeface="微软雅黑" pitchFamily="34" charset="-122"/>
                <a:ea typeface="微软雅黑" pitchFamily="34" charset="-122"/>
              </a:rPr>
              <a:t>2.</a:t>
            </a:r>
            <a:r>
              <a:rPr lang="zh-CN" altLang="en-US" sz="2400" dirty="0" smtClean="0">
                <a:latin typeface="微软雅黑" pitchFamily="34" charset="-122"/>
                <a:ea typeface="微软雅黑" pitchFamily="34" charset="-122"/>
              </a:rPr>
              <a:t>我们</a:t>
            </a:r>
            <a:r>
              <a:rPr lang="zh-CN" altLang="en-US" sz="2400" dirty="0" smtClean="0">
                <a:latin typeface="微软雅黑" pitchFamily="34" charset="-122"/>
                <a:ea typeface="微软雅黑" pitchFamily="34" charset="-122"/>
              </a:rPr>
              <a:t>合成的纳米</a:t>
            </a:r>
            <a:r>
              <a:rPr lang="zh-CN" altLang="en-US" sz="2400" dirty="0" smtClean="0">
                <a:latin typeface="微软雅黑" pitchFamily="34" charset="-122"/>
                <a:ea typeface="微软雅黑" pitchFamily="34" charset="-122"/>
              </a:rPr>
              <a:t>材料实现了加快微波升温</a:t>
            </a:r>
            <a:r>
              <a:rPr lang="zh-CN" altLang="en-US" sz="2400" dirty="0" smtClean="0">
                <a:latin typeface="微软雅黑" pitchFamily="34" charset="-122"/>
                <a:ea typeface="微软雅黑" pitchFamily="34" charset="-122"/>
              </a:rPr>
              <a:t>速度，</a:t>
            </a:r>
            <a:r>
              <a:rPr lang="zh-CN" altLang="en-US" sz="2400" dirty="0" smtClean="0">
                <a:latin typeface="微软雅黑" pitchFamily="34" charset="-122"/>
                <a:ea typeface="微软雅黑" pitchFamily="34" charset="-122"/>
              </a:rPr>
              <a:t>扩大微波加热</a:t>
            </a:r>
            <a:r>
              <a:rPr lang="zh-CN" altLang="en-US" sz="2400" dirty="0" smtClean="0">
                <a:latin typeface="微软雅黑" pitchFamily="34" charset="-122"/>
                <a:ea typeface="微软雅黑" pitchFamily="34" charset="-122"/>
              </a:rPr>
              <a:t>面积的效果，减少了</a:t>
            </a:r>
            <a:r>
              <a:rPr lang="zh-CN" altLang="en-US" sz="2400" dirty="0" smtClean="0">
                <a:latin typeface="微软雅黑" pitchFamily="34" charset="-122"/>
                <a:ea typeface="微软雅黑" pitchFamily="34" charset="-122"/>
              </a:rPr>
              <a:t>肿瘤复发</a:t>
            </a:r>
            <a:r>
              <a:rPr lang="zh-CN" altLang="en-US" sz="2400" dirty="0" smtClean="0">
                <a:latin typeface="微软雅黑" pitchFamily="34" charset="-122"/>
                <a:ea typeface="微软雅黑" pitchFamily="34" charset="-122"/>
              </a:rPr>
              <a:t>，并且延长了肿瘤的进展</a:t>
            </a:r>
            <a:r>
              <a:rPr lang="zh-CN" altLang="en-US" sz="2400" dirty="0" smtClean="0">
                <a:latin typeface="微软雅黑" pitchFamily="34" charset="-122"/>
                <a:ea typeface="微软雅黑" pitchFamily="34" charset="-122"/>
              </a:rPr>
              <a:t>时间。</a:t>
            </a:r>
            <a:endParaRPr lang="en-US" altLang="zh-CN" sz="2400" dirty="0" smtClean="0">
              <a:latin typeface="微软雅黑" pitchFamily="34" charset="-122"/>
              <a:ea typeface="微软雅黑" pitchFamily="34" charset="-122"/>
            </a:endParaRPr>
          </a:p>
          <a:p>
            <a:endParaRPr lang="en-US" altLang="zh-CN" sz="2400" dirty="0" smtClean="0">
              <a:latin typeface="微软雅黑" pitchFamily="34" charset="-122"/>
              <a:ea typeface="微软雅黑" pitchFamily="34" charset="-122"/>
            </a:endParaRPr>
          </a:p>
          <a:p>
            <a:r>
              <a:rPr lang="en-US" altLang="zh-CN" sz="2400" dirty="0" smtClean="0">
                <a:latin typeface="微软雅黑" pitchFamily="34" charset="-122"/>
                <a:ea typeface="微软雅黑" pitchFamily="34" charset="-122"/>
              </a:rPr>
              <a:t>3.</a:t>
            </a:r>
            <a:r>
              <a:rPr lang="zh-CN" altLang="en-US" sz="2400" dirty="0" smtClean="0">
                <a:latin typeface="微软雅黑" pitchFamily="34" charset="-122"/>
                <a:ea typeface="微软雅黑" pitchFamily="34" charset="-122"/>
              </a:rPr>
              <a:t>结合电镜结果，线粒体靶向微波热治疗的机制可能为破坏线粒体膜。</a:t>
            </a:r>
            <a:endParaRPr lang="en-US" altLang="zh-CN" sz="24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99"/>
          <p:cNvSpPr txBox="1"/>
          <p:nvPr/>
        </p:nvSpPr>
        <p:spPr>
          <a:xfrm>
            <a:off x="3971501" y="339176"/>
            <a:ext cx="1201001" cy="646331"/>
          </a:xfrm>
          <a:prstGeom prst="rect">
            <a:avLst/>
          </a:prstGeom>
          <a:noFill/>
        </p:spPr>
        <p:txBody>
          <a:bodyPr wrap="square" rtlCol="0">
            <a:spAutoFit/>
          </a:bodyPr>
          <a:lstStyle/>
          <a:p>
            <a:r>
              <a:rPr lang="zh-CN" altLang="en-US" sz="3600" b="1" dirty="0" smtClean="0">
                <a:solidFill>
                  <a:srgbClr val="157E9F"/>
                </a:solidFill>
                <a:latin typeface="方正清刻本悦宋简体" panose="02000000000000000000" pitchFamily="2" charset="-122"/>
                <a:ea typeface="方正清刻本悦宋简体" panose="02000000000000000000" pitchFamily="2" charset="-122"/>
              </a:rPr>
              <a:t>结论</a:t>
            </a:r>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4" name="矩形 3"/>
          <p:cNvSpPr/>
          <p:nvPr/>
        </p:nvSpPr>
        <p:spPr>
          <a:xfrm>
            <a:off x="1071346" y="1672820"/>
            <a:ext cx="7253787" cy="954107"/>
          </a:xfrm>
          <a:prstGeom prst="rect">
            <a:avLst/>
          </a:prstGeom>
        </p:spPr>
        <p:txBody>
          <a:bodyPr wrap="square">
            <a:spAutoFit/>
          </a:bodyPr>
          <a:lstStyle/>
          <a:p>
            <a:pPr lvl="0"/>
            <a:r>
              <a:rPr lang="zh-CN" altLang="en-US" sz="2800" dirty="0" smtClean="0">
                <a:latin typeface="微软雅黑" pitchFamily="34" charset="-122"/>
                <a:ea typeface="微软雅黑" pitchFamily="34" charset="-122"/>
              </a:rPr>
              <a:t>结论一</a:t>
            </a:r>
          </a:p>
          <a:p>
            <a:pPr lvl="1"/>
            <a:r>
              <a:rPr lang="zh-CN" altLang="en-US" sz="2800" dirty="0" smtClean="0">
                <a:latin typeface="微软雅黑" pitchFamily="34" charset="-122"/>
                <a:ea typeface="微软雅黑" pitchFamily="34" charset="-122"/>
              </a:rPr>
              <a:t>合成的</a:t>
            </a:r>
            <a:r>
              <a:rPr lang="en-US" altLang="zh-CN" sz="2800" dirty="0" smtClean="0">
                <a:latin typeface="微软雅黑" pitchFamily="34" charset="-122"/>
                <a:ea typeface="微软雅黑" pitchFamily="34" charset="-122"/>
              </a:rPr>
              <a:t>MZCNs</a:t>
            </a:r>
            <a:r>
              <a:rPr lang="zh-CN" altLang="en-US" sz="2800" dirty="0" smtClean="0">
                <a:latin typeface="微软雅黑" pitchFamily="34" charset="-122"/>
                <a:ea typeface="微软雅黑" pitchFamily="34" charset="-122"/>
              </a:rPr>
              <a:t>具有在活体内</a:t>
            </a:r>
            <a:r>
              <a:rPr lang="zh-CN" altLang="en-US" sz="2800" dirty="0" smtClean="0">
                <a:latin typeface="微软雅黑" pitchFamily="34" charset="-122"/>
                <a:ea typeface="微软雅黑" pitchFamily="34" charset="-122"/>
              </a:rPr>
              <a:t>的肿瘤靶向性。</a:t>
            </a:r>
            <a:endParaRPr lang="zh-CN" altLang="en-US" sz="2800" dirty="0">
              <a:latin typeface="微软雅黑" pitchFamily="34" charset="-122"/>
              <a:ea typeface="微软雅黑" pitchFamily="34" charset="-122"/>
            </a:endParaRPr>
          </a:p>
        </p:txBody>
      </p:sp>
      <p:sp>
        <p:nvSpPr>
          <p:cNvPr id="7" name="矩形 6"/>
          <p:cNvSpPr/>
          <p:nvPr/>
        </p:nvSpPr>
        <p:spPr>
          <a:xfrm>
            <a:off x="1125941" y="3185700"/>
            <a:ext cx="7158250" cy="1384995"/>
          </a:xfrm>
          <a:prstGeom prst="rect">
            <a:avLst/>
          </a:prstGeom>
        </p:spPr>
        <p:txBody>
          <a:bodyPr wrap="square">
            <a:spAutoFit/>
          </a:bodyPr>
          <a:lstStyle/>
          <a:p>
            <a:pPr lvl="0"/>
            <a:r>
              <a:rPr lang="zh-CN" altLang="en-US" sz="2800" dirty="0" smtClean="0">
                <a:latin typeface="微软雅黑" pitchFamily="34" charset="-122"/>
                <a:ea typeface="微软雅黑" pitchFamily="34" charset="-122"/>
              </a:rPr>
              <a:t>结论二</a:t>
            </a:r>
          </a:p>
          <a:p>
            <a:pPr lvl="1"/>
            <a:r>
              <a:rPr lang="en-US" altLang="zh-CN" sz="2800" dirty="0" smtClean="0">
                <a:latin typeface="微软雅黑" pitchFamily="34" charset="-122"/>
                <a:ea typeface="微软雅黑" pitchFamily="34" charset="-122"/>
              </a:rPr>
              <a:t>MZCNs</a:t>
            </a:r>
            <a:r>
              <a:rPr lang="zh-CN" altLang="en-US" sz="2800" dirty="0" smtClean="0">
                <a:latin typeface="微软雅黑" pitchFamily="34" charset="-122"/>
                <a:ea typeface="微软雅黑" pitchFamily="34" charset="-122"/>
              </a:rPr>
              <a:t>协助的线粒体靶向微波热治疗，减少肿瘤复发，延长无进展生存期。</a:t>
            </a:r>
            <a:endParaRPr lang="zh-CN" altLang="en-US" sz="28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sz="quarter" idx="1"/>
          </p:nvPr>
        </p:nvSpPr>
        <p:spPr>
          <a:xfrm>
            <a:off x="457200" y="1600200"/>
            <a:ext cx="7467600" cy="4873752"/>
          </a:xfrm>
        </p:spPr>
        <p:txBody>
          <a:bodyPr/>
          <a:lstStyle/>
          <a:p>
            <a:r>
              <a:rPr lang="zh-CN" altLang="zh-CN" b="1" dirty="0" smtClean="0"/>
              <a:t>在纳米二氧化锆的基础上构建了</a:t>
            </a:r>
            <a:r>
              <a:rPr lang="zh-CN" altLang="zh-CN" b="1" dirty="0" smtClean="0">
                <a:solidFill>
                  <a:srgbClr val="FF0000"/>
                </a:solidFill>
              </a:rPr>
              <a:t>新型的线粒体靶向纳米药物</a:t>
            </a:r>
            <a:r>
              <a:rPr lang="zh-CN" altLang="zh-CN" b="1" dirty="0" smtClean="0"/>
              <a:t>。</a:t>
            </a:r>
          </a:p>
          <a:p>
            <a:r>
              <a:rPr lang="zh-CN" altLang="zh-CN" b="1" dirty="0" smtClean="0"/>
              <a:t>利用</a:t>
            </a:r>
            <a:r>
              <a:rPr lang="en-US" altLang="zh-CN" b="1" dirty="0" smtClean="0"/>
              <a:t>iRGD</a:t>
            </a:r>
            <a:r>
              <a:rPr lang="zh-CN" altLang="zh-CN" b="1" dirty="0" smtClean="0"/>
              <a:t>肽和</a:t>
            </a:r>
            <a:r>
              <a:rPr lang="en-US" altLang="zh-CN" b="1" dirty="0" smtClean="0"/>
              <a:t>TPP</a:t>
            </a:r>
            <a:r>
              <a:rPr lang="zh-CN" altLang="zh-CN" b="1" dirty="0" smtClean="0"/>
              <a:t>两种靶向配体</a:t>
            </a:r>
            <a:r>
              <a:rPr lang="zh-CN" altLang="en-US" b="1" dirty="0" smtClean="0"/>
              <a:t>共同修饰二氧化锆纳米颗粒</a:t>
            </a:r>
            <a:r>
              <a:rPr lang="zh-CN" altLang="zh-CN" b="1" dirty="0" smtClean="0"/>
              <a:t>，</a:t>
            </a:r>
            <a:r>
              <a:rPr lang="zh-CN" altLang="en-US" b="1" dirty="0" smtClean="0"/>
              <a:t>以此</a:t>
            </a:r>
            <a:r>
              <a:rPr lang="zh-CN" altLang="en-US" b="1" dirty="0" smtClean="0">
                <a:solidFill>
                  <a:srgbClr val="FF0000"/>
                </a:solidFill>
              </a:rPr>
              <a:t>新的</a:t>
            </a:r>
            <a:r>
              <a:rPr lang="zh-CN" altLang="zh-CN" b="1" dirty="0" smtClean="0">
                <a:solidFill>
                  <a:srgbClr val="FF0000"/>
                </a:solidFill>
              </a:rPr>
              <a:t>程序化靶向策略</a:t>
            </a:r>
            <a:r>
              <a:rPr lang="zh-CN" altLang="zh-CN" b="1" dirty="0" smtClean="0"/>
              <a:t>，提高了纳米颗粒对线粒体的靶向性。</a:t>
            </a:r>
          </a:p>
          <a:p>
            <a:r>
              <a:rPr lang="zh-CN" altLang="en-US" b="1" dirty="0" smtClean="0"/>
              <a:t>国内外</a:t>
            </a:r>
            <a:r>
              <a:rPr lang="zh-CN" altLang="en-US" b="1" dirty="0" smtClean="0">
                <a:solidFill>
                  <a:srgbClr val="FF0000"/>
                </a:solidFill>
              </a:rPr>
              <a:t>首次</a:t>
            </a:r>
            <a:r>
              <a:rPr lang="zh-CN" altLang="en-US" b="1" dirty="0" smtClean="0"/>
              <a:t>在医用微波领域，</a:t>
            </a:r>
            <a:r>
              <a:rPr lang="zh-CN" altLang="zh-CN" b="1" dirty="0" smtClean="0"/>
              <a:t>将线粒体靶向纳米药物应用于提高肿瘤微波治疗</a:t>
            </a:r>
            <a:r>
              <a:rPr lang="zh-CN" altLang="en-US" b="1" dirty="0" smtClean="0"/>
              <a:t>效果</a:t>
            </a:r>
            <a:r>
              <a:rPr lang="zh-CN" altLang="zh-CN" b="1" dirty="0" smtClean="0"/>
              <a:t>。</a:t>
            </a:r>
            <a:endParaRPr lang="zh-CN" altLang="zh-CN" b="1" dirty="0"/>
          </a:p>
        </p:txBody>
      </p:sp>
      <p:sp>
        <p:nvSpPr>
          <p:cNvPr id="7" name="文本框 199"/>
          <p:cNvSpPr txBox="1"/>
          <p:nvPr/>
        </p:nvSpPr>
        <p:spPr>
          <a:xfrm>
            <a:off x="2879683" y="311881"/>
            <a:ext cx="3534778" cy="646331"/>
          </a:xfrm>
          <a:prstGeom prst="rect">
            <a:avLst/>
          </a:prstGeom>
          <a:noFill/>
        </p:spPr>
        <p:txBody>
          <a:bodyPr wrap="square" rtlCol="0">
            <a:spAutoFit/>
          </a:bodyPr>
          <a:lstStyle/>
          <a:p>
            <a:r>
              <a:rPr lang="zh-CN" altLang="en-US" sz="3600" b="1" dirty="0" smtClean="0">
                <a:solidFill>
                  <a:srgbClr val="157E9F"/>
                </a:solidFill>
                <a:latin typeface="方正清刻本悦宋简体" panose="02000000000000000000" pitchFamily="2" charset="-122"/>
                <a:ea typeface="方正清刻本悦宋简体" panose="02000000000000000000" pitchFamily="2" charset="-122"/>
              </a:rPr>
              <a:t>创新性分析</a:t>
            </a:r>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sz="quarter" idx="1"/>
          </p:nvPr>
        </p:nvSpPr>
        <p:spPr>
          <a:xfrm>
            <a:off x="457200" y="1600200"/>
            <a:ext cx="7467600" cy="4873752"/>
          </a:xfrm>
        </p:spPr>
        <p:txBody>
          <a:bodyPr/>
          <a:lstStyle/>
          <a:p>
            <a:pPr>
              <a:buNone/>
            </a:pPr>
            <a:r>
              <a:rPr lang="zh-CN" altLang="en-US" sz="3200" b="1" dirty="0" smtClean="0"/>
              <a:t>局限性：</a:t>
            </a:r>
            <a:endParaRPr lang="en-US" altLang="zh-CN" sz="3200" b="1" dirty="0" smtClean="0"/>
          </a:p>
          <a:p>
            <a:r>
              <a:rPr lang="zh-CN" altLang="en-US" b="1" dirty="0" smtClean="0"/>
              <a:t>本研究证明了线粒体靶向微波增敏材料的靶向性和增敏有效性，</a:t>
            </a:r>
            <a:r>
              <a:rPr lang="zh-CN" altLang="en-US" b="1" dirty="0" smtClean="0"/>
              <a:t>其分子机制</a:t>
            </a:r>
            <a:r>
              <a:rPr lang="zh-CN" altLang="en-US" b="1" dirty="0" smtClean="0"/>
              <a:t>有待进一步探索。</a:t>
            </a:r>
            <a:endParaRPr lang="en-US" altLang="zh-CN" b="1" dirty="0" smtClean="0"/>
          </a:p>
          <a:p>
            <a:r>
              <a:rPr lang="zh-CN" altLang="en-US" b="1" dirty="0" smtClean="0"/>
              <a:t>由于肿瘤负荷给小鼠生存质量造成的影响，在动物实验中，未能观察到线粒体靶向微波热治疗对总生存期的影响。</a:t>
            </a:r>
            <a:endParaRPr lang="en-US" altLang="zh-CN" b="1" dirty="0" smtClean="0"/>
          </a:p>
          <a:p>
            <a:endParaRPr lang="en-US" altLang="zh-CN" dirty="0" smtClean="0"/>
          </a:p>
          <a:p>
            <a:endParaRPr lang="en-US" altLang="zh-CN" dirty="0" smtClean="0"/>
          </a:p>
          <a:p>
            <a:endParaRPr lang="en-US" altLang="zh-CN" dirty="0" smtClean="0"/>
          </a:p>
        </p:txBody>
      </p:sp>
      <p:sp>
        <p:nvSpPr>
          <p:cNvPr id="7" name="文本框 199"/>
          <p:cNvSpPr txBox="1"/>
          <p:nvPr/>
        </p:nvSpPr>
        <p:spPr>
          <a:xfrm>
            <a:off x="2702259" y="311881"/>
            <a:ext cx="3534778" cy="646331"/>
          </a:xfrm>
          <a:prstGeom prst="rect">
            <a:avLst/>
          </a:prstGeom>
          <a:noFill/>
        </p:spPr>
        <p:txBody>
          <a:bodyPr wrap="square" rtlCol="0">
            <a:spAutoFit/>
          </a:bodyPr>
          <a:lstStyle/>
          <a:p>
            <a:r>
              <a:rPr lang="zh-CN" altLang="en-US" sz="3600" b="1" dirty="0" smtClean="0">
                <a:solidFill>
                  <a:srgbClr val="157E9F"/>
                </a:solidFill>
                <a:latin typeface="方正清刻本悦宋简体" panose="02000000000000000000" pitchFamily="2" charset="-122"/>
                <a:ea typeface="方正清刻本悦宋简体" panose="02000000000000000000" pitchFamily="2" charset="-122"/>
              </a:rPr>
              <a:t>局限性分析</a:t>
            </a:r>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2639961" y="252862"/>
            <a:ext cx="6504042"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9" name="矩形 1768"/>
          <p:cNvSpPr/>
          <p:nvPr/>
        </p:nvSpPr>
        <p:spPr>
          <a:xfrm>
            <a:off x="2720113" y="322399"/>
            <a:ext cx="5057787" cy="400105"/>
          </a:xfrm>
          <a:prstGeom prst="rect">
            <a:avLst/>
          </a:prstGeom>
        </p:spPr>
        <p:txBody>
          <a:bodyPr wrap="none" lIns="91436" tIns="45718" rIns="91436" bIns="45718">
            <a:spAutoFit/>
          </a:bodyPr>
          <a:lstStyle/>
          <a:p>
            <a:r>
              <a:rPr lang="zh-CN" altLang="en-US" sz="2000" b="1" dirty="0" smtClean="0">
                <a:solidFill>
                  <a:schemeClr val="bg1"/>
                </a:solidFill>
                <a:latin typeface="微软雅黑" pitchFamily="34" charset="-122"/>
                <a:ea typeface="微软雅黑" pitchFamily="34" charset="-122"/>
              </a:rPr>
              <a:t>纳米材料</a:t>
            </a:r>
            <a:r>
              <a:rPr lang="zh-CN" altLang="en-US" sz="2000" b="1" dirty="0" smtClean="0">
                <a:solidFill>
                  <a:schemeClr val="bg1"/>
                </a:solidFill>
                <a:latin typeface="微软雅黑" pitchFamily="34" charset="-122"/>
                <a:ea typeface="微软雅黑" pitchFamily="34" charset="-122"/>
              </a:rPr>
              <a:t>在</a:t>
            </a:r>
            <a:r>
              <a:rPr lang="zh-CN" altLang="en-US" sz="2000" b="1" dirty="0" smtClean="0">
                <a:solidFill>
                  <a:schemeClr val="bg1"/>
                </a:solidFill>
                <a:latin typeface="微软雅黑" pitchFamily="34" charset="-122"/>
                <a:ea typeface="微软雅黑" pitchFamily="34" charset="-122"/>
              </a:rPr>
              <a:t>微波</a:t>
            </a:r>
            <a:r>
              <a:rPr lang="zh-CN" altLang="en-US" sz="2000" b="1" dirty="0" smtClean="0">
                <a:solidFill>
                  <a:schemeClr val="bg1"/>
                </a:solidFill>
                <a:latin typeface="微软雅黑" pitchFamily="34" charset="-122"/>
                <a:ea typeface="微软雅黑" pitchFamily="34" charset="-122"/>
              </a:rPr>
              <a:t>消融增敏中</a:t>
            </a:r>
            <a:r>
              <a:rPr lang="zh-CN" altLang="en-US" sz="2000" b="1" dirty="0" smtClean="0">
                <a:solidFill>
                  <a:schemeClr val="bg1"/>
                </a:solidFill>
                <a:latin typeface="微软雅黑" pitchFamily="34" charset="-122"/>
                <a:ea typeface="微软雅黑" pitchFamily="34" charset="-122"/>
              </a:rPr>
              <a:t>的</a:t>
            </a:r>
            <a:r>
              <a:rPr lang="zh-CN" altLang="en-US" sz="2000" b="1" dirty="0" smtClean="0">
                <a:solidFill>
                  <a:schemeClr val="bg1"/>
                </a:solidFill>
                <a:latin typeface="微软雅黑" pitchFamily="34" charset="-122"/>
                <a:ea typeface="微软雅黑" pitchFamily="34" charset="-122"/>
              </a:rPr>
              <a:t>研究</a:t>
            </a:r>
            <a:r>
              <a:rPr lang="zh-CN" altLang="en-US" sz="2000" b="1" dirty="0" smtClean="0">
                <a:solidFill>
                  <a:schemeClr val="bg1"/>
                </a:solidFill>
                <a:latin typeface="微软雅黑" pitchFamily="34" charset="-122"/>
                <a:ea typeface="微软雅黑" pitchFamily="34" charset="-122"/>
              </a:rPr>
              <a:t>越来越多</a:t>
            </a:r>
            <a:endParaRPr lang="en-US" altLang="zh-CN" sz="2000" b="1" dirty="0" smtClean="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8532606" y="310835"/>
            <a:ext cx="484287"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8669527" y="359662"/>
            <a:ext cx="210443"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58" name="矩形 57"/>
          <p:cNvSpPr/>
          <p:nvPr/>
        </p:nvSpPr>
        <p:spPr>
          <a:xfrm>
            <a:off x="4299046" y="2883428"/>
            <a:ext cx="4271750" cy="153888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2000" b="1" dirty="0" smtClean="0">
                <a:solidFill>
                  <a:srgbClr val="002060"/>
                </a:solidFill>
                <a:latin typeface="微软雅黑" pitchFamily="34" charset="-122"/>
                <a:ea typeface="微软雅黑" pitchFamily="34" charset="-122"/>
              </a:rPr>
              <a:t>2.</a:t>
            </a:r>
            <a:r>
              <a:rPr lang="zh-CN" altLang="en-US" sz="2000" b="1" dirty="0" smtClean="0">
                <a:solidFill>
                  <a:srgbClr val="002060"/>
                </a:solidFill>
                <a:latin typeface="微软雅黑" pitchFamily="34" charset="-122"/>
                <a:ea typeface="微软雅黑" pitchFamily="34" charset="-122"/>
              </a:rPr>
              <a:t>产热机制：增加</a:t>
            </a:r>
            <a:r>
              <a:rPr lang="zh-CN" altLang="en-US" sz="2000" b="1" dirty="0" smtClean="0">
                <a:solidFill>
                  <a:srgbClr val="002060"/>
                </a:solidFill>
                <a:latin typeface="微软雅黑" pitchFamily="34" charset="-122"/>
                <a:ea typeface="微软雅黑" pitchFamily="34" charset="-122"/>
              </a:rPr>
              <a:t>离子</a:t>
            </a:r>
            <a:r>
              <a:rPr lang="zh-CN" altLang="en-US" sz="2000" b="1" dirty="0" smtClean="0">
                <a:solidFill>
                  <a:srgbClr val="002060"/>
                </a:solidFill>
                <a:latin typeface="微软雅黑" pitchFamily="34" charset="-122"/>
                <a:ea typeface="微软雅黑" pitchFamily="34" charset="-122"/>
              </a:rPr>
              <a:t>碰撞</a:t>
            </a:r>
            <a:r>
              <a:rPr lang="zh-CN" altLang="en-US" sz="2000" b="1" dirty="0" smtClean="0">
                <a:solidFill>
                  <a:srgbClr val="002060"/>
                </a:solidFill>
                <a:latin typeface="微软雅黑" pitchFamily="34" charset="-122"/>
                <a:ea typeface="微软雅黑" pitchFamily="34" charset="-122"/>
              </a:rPr>
              <a:t>产热 。</a:t>
            </a:r>
            <a:endParaRPr lang="en-US" altLang="zh-CN" sz="2000" b="1" dirty="0" smtClean="0">
              <a:solidFill>
                <a:srgbClr val="002060"/>
              </a:solidFill>
              <a:latin typeface="微软雅黑" pitchFamily="34" charset="-122"/>
              <a:ea typeface="微软雅黑" pitchFamily="34" charset="-122"/>
            </a:endParaRPr>
          </a:p>
          <a:p>
            <a:r>
              <a:rPr lang="zh-CN" altLang="en-US" sz="2000" b="1" dirty="0" smtClean="0">
                <a:solidFill>
                  <a:srgbClr val="002060"/>
                </a:solidFill>
                <a:latin typeface="微软雅黑" pitchFamily="34" charset="-122"/>
                <a:ea typeface="微软雅黑" pitchFamily="34" charset="-122"/>
              </a:rPr>
              <a:t>离子限域理论：</a:t>
            </a:r>
            <a:r>
              <a:rPr lang="zh-CN" altLang="en-US" b="1" dirty="0" smtClean="0">
                <a:latin typeface="微软雅黑" pitchFamily="34" charset="-122"/>
                <a:ea typeface="微软雅黑" pitchFamily="34" charset="-122"/>
              </a:rPr>
              <a:t>离子被限制在纳米级狭小空间，微波辐照后离子之间的摩擦碰撞大幅度增加，与游离的离子相比升温更为高效。</a:t>
            </a:r>
            <a:endParaRPr lang="zh-CN" altLang="en-US" b="1" dirty="0">
              <a:latin typeface="微软雅黑" pitchFamily="34" charset="-122"/>
              <a:ea typeface="微软雅黑" pitchFamily="34" charset="-122"/>
            </a:endParaRPr>
          </a:p>
        </p:txBody>
      </p:sp>
      <p:pic>
        <p:nvPicPr>
          <p:cNvPr id="68" name="图片 67"/>
          <p:cNvPicPr/>
          <p:nvPr/>
        </p:nvPicPr>
        <p:blipFill>
          <a:blip r:embed="rId3"/>
          <a:srcRect r="38845"/>
          <a:stretch>
            <a:fillRect/>
          </a:stretch>
        </p:blipFill>
        <p:spPr bwMode="auto">
          <a:xfrm>
            <a:off x="4271749" y="805217"/>
            <a:ext cx="4285397" cy="1985750"/>
          </a:xfrm>
          <a:prstGeom prst="rect">
            <a:avLst/>
          </a:prstGeom>
          <a:noFill/>
          <a:ln w="9525">
            <a:noFill/>
            <a:miter lim="800000"/>
            <a:headEnd/>
            <a:tailEnd/>
          </a:ln>
        </p:spPr>
      </p:pic>
      <p:sp>
        <p:nvSpPr>
          <p:cNvPr id="74" name="矩形 73"/>
          <p:cNvSpPr/>
          <p:nvPr/>
        </p:nvSpPr>
        <p:spPr>
          <a:xfrm>
            <a:off x="204716" y="1573242"/>
            <a:ext cx="3753135" cy="4231928"/>
          </a:xfrm>
          <a:prstGeom prst="rect">
            <a:avLst/>
          </a:prstGeom>
        </p:spPr>
        <p:txBody>
          <a:bodyPr wrap="square">
            <a:spAutoFit/>
          </a:bodyPr>
          <a:lstStyle/>
          <a:p>
            <a:pPr>
              <a:lnSpc>
                <a:spcPct val="150000"/>
              </a:lnSpc>
            </a:pPr>
            <a:r>
              <a:rPr lang="en-US" altLang="zh-CN" sz="2000" b="1" dirty="0" smtClean="0">
                <a:solidFill>
                  <a:srgbClr val="002060"/>
                </a:solidFill>
                <a:latin typeface="微软雅黑" pitchFamily="34" charset="-122"/>
                <a:ea typeface="微软雅黑" pitchFamily="34" charset="-122"/>
              </a:rPr>
              <a:t>1.</a:t>
            </a:r>
            <a:r>
              <a:rPr lang="zh-CN" altLang="en-US" sz="2000" b="1" dirty="0" smtClean="0">
                <a:solidFill>
                  <a:srgbClr val="002060"/>
                </a:solidFill>
                <a:latin typeface="微软雅黑" pitchFamily="34" charset="-122"/>
                <a:ea typeface="微软雅黑" pitchFamily="34" charset="-122"/>
              </a:rPr>
              <a:t>产热</a:t>
            </a:r>
            <a:r>
              <a:rPr lang="zh-CN" altLang="en-US" sz="2000" b="1" dirty="0" smtClean="0">
                <a:solidFill>
                  <a:srgbClr val="002060"/>
                </a:solidFill>
                <a:latin typeface="微软雅黑" pitchFamily="34" charset="-122"/>
                <a:ea typeface="微软雅黑" pitchFamily="34" charset="-122"/>
              </a:rPr>
              <a:t>机制：通过微波吸收产热</a:t>
            </a:r>
            <a:r>
              <a:rPr lang="zh-CN" altLang="en-US" sz="2000" b="1" dirty="0" smtClean="0">
                <a:solidFill>
                  <a:srgbClr val="002060"/>
                </a:solidFill>
                <a:latin typeface="微软雅黑" pitchFamily="34" charset="-122"/>
                <a:ea typeface="微软雅黑" pitchFamily="34" charset="-122"/>
              </a:rPr>
              <a:t>。</a:t>
            </a:r>
            <a:endParaRPr lang="en-US" altLang="zh-CN" sz="2000" b="1" dirty="0" smtClean="0">
              <a:solidFill>
                <a:srgbClr val="002060"/>
              </a:solidFill>
              <a:latin typeface="微软雅黑" pitchFamily="34" charset="-122"/>
              <a:ea typeface="微软雅黑" pitchFamily="34" charset="-122"/>
            </a:endParaRPr>
          </a:p>
          <a:p>
            <a:pPr lvl="0"/>
            <a:r>
              <a:rPr lang="zh-CN" altLang="en-US" sz="2000" b="1" dirty="0" smtClean="0">
                <a:solidFill>
                  <a:srgbClr val="002060"/>
                </a:solidFill>
                <a:latin typeface="微软雅黑" pitchFamily="34" charset="-122"/>
                <a:ea typeface="微软雅黑" pitchFamily="34" charset="-122"/>
              </a:rPr>
              <a:t>微波增敏纳米材料</a:t>
            </a:r>
            <a:r>
              <a:rPr lang="zh-CN" altLang="en-US" sz="2400" b="1" dirty="0" smtClean="0">
                <a:solidFill>
                  <a:srgbClr val="002060"/>
                </a:solidFill>
                <a:latin typeface="微软雅黑" pitchFamily="34" charset="-122"/>
                <a:ea typeface="微软雅黑" pitchFamily="34" charset="-122"/>
              </a:rPr>
              <a:t>：</a:t>
            </a:r>
            <a:endParaRPr lang="en-US" altLang="zh-CN" sz="2400" b="1" dirty="0" smtClean="0">
              <a:solidFill>
                <a:srgbClr val="002060"/>
              </a:solidFill>
              <a:latin typeface="微软雅黑" pitchFamily="34" charset="-122"/>
              <a:ea typeface="微软雅黑" pitchFamily="34" charset="-122"/>
            </a:endParaRPr>
          </a:p>
          <a:p>
            <a:pPr lvl="0"/>
            <a:r>
              <a:rPr lang="en-US" altLang="zh-CN" sz="2000" b="1" dirty="0" smtClean="0">
                <a:latin typeface="微软雅黑" pitchFamily="34" charset="-122"/>
                <a:ea typeface="微软雅黑" pitchFamily="34" charset="-122"/>
              </a:rPr>
              <a:t>1.</a:t>
            </a:r>
            <a:r>
              <a:rPr lang="zh-CN" altLang="en-US" sz="2000" b="1" dirty="0" smtClean="0">
                <a:latin typeface="微软雅黑" pitchFamily="34" charset="-122"/>
                <a:ea typeface="微软雅黑" pitchFamily="34" charset="-122"/>
              </a:rPr>
              <a:t>铁氧化物</a:t>
            </a:r>
            <a:endParaRPr lang="en-US" altLang="zh-CN" sz="2000" b="1" dirty="0" smtClean="0">
              <a:latin typeface="微软雅黑" pitchFamily="34" charset="-122"/>
              <a:ea typeface="微软雅黑" pitchFamily="34" charset="-122"/>
            </a:endParaRPr>
          </a:p>
          <a:p>
            <a:r>
              <a:rPr lang="en-US" altLang="zh-CN" sz="2000" b="1" dirty="0" smtClean="0">
                <a:latin typeface="微软雅黑" pitchFamily="34" charset="-122"/>
                <a:ea typeface="微软雅黑" pitchFamily="34" charset="-122"/>
              </a:rPr>
              <a:t>2.</a:t>
            </a:r>
            <a:r>
              <a:rPr lang="zh-CN" altLang="en-US" sz="2000" b="1" dirty="0" smtClean="0">
                <a:latin typeface="微软雅黑" pitchFamily="34" charset="-122"/>
                <a:ea typeface="微软雅黑" pitchFamily="34" charset="-122"/>
              </a:rPr>
              <a:t>碳纳米材料</a:t>
            </a:r>
            <a:endParaRPr lang="en-US" altLang="zh-CN" sz="2000" b="1" dirty="0" smtClean="0">
              <a:latin typeface="微软雅黑" pitchFamily="34" charset="-122"/>
              <a:ea typeface="微软雅黑" pitchFamily="34" charset="-122"/>
            </a:endParaRPr>
          </a:p>
          <a:p>
            <a:pPr lvl="0"/>
            <a:r>
              <a:rPr lang="en-US" altLang="zh-CN" sz="2000" b="1" dirty="0" smtClean="0">
                <a:latin typeface="微软雅黑" pitchFamily="34" charset="-122"/>
                <a:ea typeface="微软雅黑" pitchFamily="34" charset="-122"/>
              </a:rPr>
              <a:t>3.</a:t>
            </a:r>
            <a:r>
              <a:rPr lang="zh-CN" altLang="en-US" sz="2000" b="1" dirty="0" smtClean="0">
                <a:latin typeface="微软雅黑" pitchFamily="34" charset="-122"/>
                <a:ea typeface="微软雅黑" pitchFamily="34" charset="-122"/>
              </a:rPr>
              <a:t>稀土复合物</a:t>
            </a:r>
            <a:endParaRPr lang="en-US" altLang="zh-CN" sz="2000" b="1" dirty="0" smtClean="0">
              <a:latin typeface="微软雅黑" pitchFamily="34" charset="-122"/>
              <a:ea typeface="微软雅黑" pitchFamily="34" charset="-122"/>
            </a:endParaRPr>
          </a:p>
          <a:p>
            <a:r>
              <a:rPr lang="en-US" altLang="zh-CN" sz="2000" b="1" dirty="0" smtClean="0">
                <a:latin typeface="微软雅黑" pitchFamily="34" charset="-122"/>
                <a:ea typeface="微软雅黑" pitchFamily="34" charset="-122"/>
              </a:rPr>
              <a:t>4.</a:t>
            </a:r>
            <a:r>
              <a:rPr lang="zh-CN" altLang="en-US" sz="2000" b="1" dirty="0" smtClean="0">
                <a:latin typeface="微软雅黑" pitchFamily="34" charset="-122"/>
                <a:ea typeface="微软雅黑" pitchFamily="34" charset="-122"/>
              </a:rPr>
              <a:t>磁性</a:t>
            </a:r>
            <a:r>
              <a:rPr lang="zh-CN" altLang="en-US" sz="2000" b="1" dirty="0" smtClean="0">
                <a:latin typeface="微软雅黑" pitchFamily="34" charset="-122"/>
                <a:ea typeface="微软雅黑" pitchFamily="34" charset="-122"/>
              </a:rPr>
              <a:t>颗粒</a:t>
            </a:r>
            <a:endParaRPr lang="en-US" altLang="zh-CN" sz="2000" b="1" dirty="0" smtClean="0">
              <a:solidFill>
                <a:srgbClr val="002060"/>
              </a:solidFill>
              <a:latin typeface="微软雅黑" pitchFamily="34" charset="-122"/>
              <a:ea typeface="微软雅黑" pitchFamily="34" charset="-122"/>
            </a:endParaRPr>
          </a:p>
          <a:p>
            <a:pPr>
              <a:lnSpc>
                <a:spcPct val="150000"/>
              </a:lnSpc>
            </a:pPr>
            <a:r>
              <a:rPr lang="zh-CN" altLang="en-US" b="1" dirty="0" smtClean="0">
                <a:latin typeface="微软雅黑" pitchFamily="34" charset="-122"/>
                <a:ea typeface="微软雅黑" pitchFamily="34" charset="-122"/>
              </a:rPr>
              <a:t>然而</a:t>
            </a:r>
            <a:r>
              <a:rPr lang="zh-CN" altLang="en-US" b="1" dirty="0" smtClean="0">
                <a:latin typeface="微软雅黑" pitchFamily="34" charset="-122"/>
                <a:ea typeface="微软雅黑" pitchFamily="34" charset="-122"/>
              </a:rPr>
              <a:t>，这些</a:t>
            </a:r>
            <a:r>
              <a:rPr lang="zh-CN" altLang="en-US" b="1" dirty="0" smtClean="0">
                <a:latin typeface="微软雅黑" pitchFamily="34" charset="-122"/>
                <a:ea typeface="微软雅黑" pitchFamily="34" charset="-122"/>
              </a:rPr>
              <a:t>材料在</a:t>
            </a:r>
            <a:r>
              <a:rPr lang="en-US" b="1" dirty="0" smtClean="0">
                <a:latin typeface="微软雅黑" pitchFamily="34" charset="-122"/>
                <a:ea typeface="微软雅黑" pitchFamily="34" charset="-122"/>
              </a:rPr>
              <a:t>6GHz</a:t>
            </a:r>
            <a:r>
              <a:rPr lang="zh-CN" altLang="en-US" b="1" dirty="0" smtClean="0">
                <a:latin typeface="微软雅黑" pitchFamily="34" charset="-122"/>
                <a:ea typeface="微软雅黑" pitchFamily="34" charset="-122"/>
              </a:rPr>
              <a:t>以上才有明显的微波吸收，而在医用微波频率下（</a:t>
            </a:r>
            <a:r>
              <a:rPr lang="en-US" b="1" dirty="0" smtClean="0">
                <a:latin typeface="微软雅黑" pitchFamily="34" charset="-122"/>
                <a:ea typeface="微软雅黑" pitchFamily="34" charset="-122"/>
              </a:rPr>
              <a:t>433-2450MHz</a:t>
            </a:r>
            <a:r>
              <a:rPr lang="zh-CN" altLang="en-US" b="1" dirty="0" smtClean="0">
                <a:latin typeface="微软雅黑" pitchFamily="34" charset="-122"/>
                <a:ea typeface="微软雅黑" pitchFamily="34" charset="-122"/>
              </a:rPr>
              <a:t>）无吸波特性，</a:t>
            </a:r>
            <a:r>
              <a:rPr lang="zh-CN" altLang="en-US" dirty="0" smtClean="0">
                <a:latin typeface="微软雅黑" pitchFamily="34" charset="-122"/>
                <a:ea typeface="微软雅黑" pitchFamily="34" charset="-122"/>
              </a:rPr>
              <a:t>因此研究</a:t>
            </a:r>
            <a:r>
              <a:rPr lang="zh-CN" altLang="en-US" dirty="0" smtClean="0">
                <a:latin typeface="微软雅黑" pitchFamily="34" charset="-122"/>
                <a:ea typeface="微软雅黑" pitchFamily="34" charset="-122"/>
              </a:rPr>
              <a:t>中微波增敏效率低，生物实验重复性差。</a:t>
            </a:r>
            <a:endParaRPr lang="zh-CN" altLang="en-US" dirty="0">
              <a:latin typeface="微软雅黑" pitchFamily="34" charset="-122"/>
              <a:ea typeface="微软雅黑" pitchFamily="34" charset="-122"/>
            </a:endParaRPr>
          </a:p>
        </p:txBody>
      </p:sp>
      <p:cxnSp>
        <p:nvCxnSpPr>
          <p:cNvPr id="76" name="直接连接符 75"/>
          <p:cNvCxnSpPr/>
          <p:nvPr/>
        </p:nvCxnSpPr>
        <p:spPr>
          <a:xfrm rot="5400000">
            <a:off x="1163472" y="3927143"/>
            <a:ext cx="5861713" cy="1588"/>
          </a:xfrm>
          <a:prstGeom prst="line">
            <a:avLst/>
          </a:prstGeom>
        </p:spPr>
        <p:style>
          <a:lnRef idx="1">
            <a:schemeClr val="accent1"/>
          </a:lnRef>
          <a:fillRef idx="0">
            <a:schemeClr val="accent1"/>
          </a:fillRef>
          <a:effectRef idx="0">
            <a:schemeClr val="accent1"/>
          </a:effectRef>
          <a:fontRef idx="minor">
            <a:schemeClr val="tx1"/>
          </a:fontRef>
        </p:style>
      </p:cxnSp>
      <p:sp>
        <p:nvSpPr>
          <p:cNvPr id="77" name="右箭头 76"/>
          <p:cNvSpPr/>
          <p:nvPr/>
        </p:nvSpPr>
        <p:spPr>
          <a:xfrm rot="5400000">
            <a:off x="6250677" y="4585645"/>
            <a:ext cx="348016" cy="279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4301322" y="4899232"/>
            <a:ext cx="4271750" cy="120032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b="1" dirty="0" smtClean="0">
                <a:solidFill>
                  <a:schemeClr val="tx1"/>
                </a:solidFill>
                <a:latin typeface="微软雅黑" pitchFamily="34" charset="-122"/>
                <a:ea typeface="微软雅黑" pitchFamily="34" charset="-122"/>
              </a:rPr>
              <a:t>基于离子限域理论，利用以</a:t>
            </a:r>
            <a:r>
              <a:rPr lang="zh-CN" altLang="en-US" b="1" dirty="0" smtClean="0">
                <a:solidFill>
                  <a:srgbClr val="002060"/>
                </a:solidFill>
                <a:latin typeface="微软雅黑" pitchFamily="34" charset="-122"/>
                <a:ea typeface="微软雅黑" pitchFamily="34" charset="-122"/>
              </a:rPr>
              <a:t>纳米二氧化锆为代表</a:t>
            </a:r>
            <a:r>
              <a:rPr lang="zh-CN" altLang="en-US" b="1" dirty="0" smtClean="0">
                <a:solidFill>
                  <a:schemeClr val="tx1"/>
                </a:solidFill>
                <a:latin typeface="微软雅黑" pitchFamily="34" charset="-122"/>
                <a:ea typeface="微软雅黑" pitchFamily="34" charset="-122"/>
              </a:rPr>
              <a:t>的空心</a:t>
            </a:r>
            <a:r>
              <a:rPr lang="zh-CN" altLang="en-US" b="1" dirty="0" smtClean="0">
                <a:solidFill>
                  <a:schemeClr val="tx1"/>
                </a:solidFill>
                <a:latin typeface="微软雅黑" pitchFamily="34" charset="-122"/>
                <a:ea typeface="微软雅黑" pitchFamily="34" charset="-122"/>
              </a:rPr>
              <a:t>纳米</a:t>
            </a:r>
            <a:r>
              <a:rPr lang="zh-CN" altLang="en-US" b="1" dirty="0" smtClean="0">
                <a:solidFill>
                  <a:schemeClr val="tx1"/>
                </a:solidFill>
                <a:latin typeface="微软雅黑" pitchFamily="34" charset="-122"/>
                <a:ea typeface="微软雅黑" pitchFamily="34" charset="-122"/>
              </a:rPr>
              <a:t>结构</a:t>
            </a:r>
            <a:r>
              <a:rPr lang="zh-CN" altLang="en-US" b="1" dirty="0" smtClean="0">
                <a:solidFill>
                  <a:schemeClr val="tx1"/>
                </a:solidFill>
                <a:latin typeface="微软雅黑" pitchFamily="34" charset="-122"/>
                <a:ea typeface="微软雅黑" pitchFamily="34" charset="-122"/>
              </a:rPr>
              <a:t>负载</a:t>
            </a:r>
            <a:r>
              <a:rPr lang="zh-CN" altLang="en-US" b="1" dirty="0" smtClean="0">
                <a:solidFill>
                  <a:schemeClr val="tx1"/>
                </a:solidFill>
                <a:latin typeface="微软雅黑" pitchFamily="34" charset="-122"/>
                <a:ea typeface="微软雅黑" pitchFamily="34" charset="-122"/>
              </a:rPr>
              <a:t>离子液体，开始了医用微波频率内的微波增敏研究。              </a:t>
            </a:r>
            <a:endParaRPr lang="en-US" altLang="zh-CN" b="1" dirty="0" smtClean="0">
              <a:solidFill>
                <a:schemeClr val="tx1"/>
              </a:solidFill>
              <a:latin typeface="微软雅黑" pitchFamily="34" charset="-122"/>
              <a:ea typeface="微软雅黑" pitchFamily="34" charset="-122"/>
            </a:endParaRPr>
          </a:p>
          <a:p>
            <a:r>
              <a:rPr lang="zh-CN" altLang="en-US" b="1" dirty="0" smtClean="0">
                <a:solidFill>
                  <a:schemeClr val="tx1"/>
                </a:solidFill>
                <a:latin typeface="微软雅黑" pitchFamily="34" charset="-122"/>
                <a:ea typeface="微软雅黑" pitchFamily="34" charset="-122"/>
              </a:rPr>
              <a:t>迈出材料学向医学接轨的一大步。</a:t>
            </a:r>
            <a:endParaRPr lang="en-US" altLang="zh-CN" b="1" dirty="0" smtClean="0">
              <a:solidFill>
                <a:schemeClr val="tx1"/>
              </a:solidFill>
              <a:latin typeface="微软雅黑" pitchFamily="34" charset="-122"/>
              <a:ea typeface="微软雅黑" pitchFamily="34" charset="-122"/>
            </a:endParaRPr>
          </a:p>
        </p:txBody>
      </p:sp>
      <p:sp>
        <p:nvSpPr>
          <p:cNvPr id="80" name="矩形 79"/>
          <p:cNvSpPr/>
          <p:nvPr/>
        </p:nvSpPr>
        <p:spPr>
          <a:xfrm>
            <a:off x="4396256" y="6451561"/>
            <a:ext cx="3815660" cy="369332"/>
          </a:xfrm>
          <a:prstGeom prst="rect">
            <a:avLst/>
          </a:prstGeom>
        </p:spPr>
        <p:txBody>
          <a:bodyPr wrap="none">
            <a:spAutoFit/>
          </a:bodyPr>
          <a:lstStyle/>
          <a:p>
            <a:r>
              <a:rPr lang="zh-CN" altLang="en-US" dirty="0" smtClean="0"/>
              <a:t>图：</a:t>
            </a:r>
            <a:r>
              <a:rPr lang="en-US" dirty="0" smtClean="0"/>
              <a:t> Biomaterials, 2015, 44(1), 91-102</a:t>
            </a:r>
            <a:endParaRPr lang="zh-CN" altLang="en-US" dirty="0"/>
          </a:p>
        </p:txBody>
      </p:sp>
      <p:sp>
        <p:nvSpPr>
          <p:cNvPr id="82" name="矩形 81"/>
          <p:cNvSpPr/>
          <p:nvPr/>
        </p:nvSpPr>
        <p:spPr>
          <a:xfrm>
            <a:off x="335301" y="109557"/>
            <a:ext cx="2012089" cy="715581"/>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3200" b="1" dirty="0" smtClean="0">
                <a:solidFill>
                  <a:srgbClr val="157E9F"/>
                </a:solidFill>
                <a:latin typeface="方正清刻本悦宋简体" panose="02000000000000000000" pitchFamily="2" charset="-122"/>
                <a:ea typeface="方正清刻本悦宋简体" panose="02000000000000000000" pitchFamily="2" charset="-122"/>
              </a:rPr>
              <a:t>研究背景</a:t>
            </a:r>
            <a:endParaRPr lang="en-US" altLang="zh-CN" sz="2800" b="1" dirty="0">
              <a:solidFill>
                <a:srgbClr val="157E9F"/>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99"/>
          <p:cNvSpPr txBox="1"/>
          <p:nvPr/>
        </p:nvSpPr>
        <p:spPr>
          <a:xfrm>
            <a:off x="2702259" y="311881"/>
            <a:ext cx="3534778" cy="646331"/>
          </a:xfrm>
          <a:prstGeom prst="rect">
            <a:avLst/>
          </a:prstGeom>
          <a:noFill/>
        </p:spPr>
        <p:txBody>
          <a:bodyPr wrap="square" rtlCol="0">
            <a:spAutoFit/>
          </a:bodyPr>
          <a:lstStyle/>
          <a:p>
            <a:r>
              <a:rPr lang="zh-CN" altLang="en-US" sz="3600" b="1" dirty="0" smtClean="0">
                <a:solidFill>
                  <a:srgbClr val="157E9F"/>
                </a:solidFill>
                <a:latin typeface="方正清刻本悦宋简体" panose="02000000000000000000" pitchFamily="2" charset="-122"/>
                <a:ea typeface="方正清刻本悦宋简体" panose="02000000000000000000" pitchFamily="2" charset="-122"/>
              </a:rPr>
              <a:t>未来研究的展望</a:t>
            </a:r>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5" name="内容占位符 2"/>
          <p:cNvSpPr>
            <a:spLocks noGrp="1"/>
          </p:cNvSpPr>
          <p:nvPr>
            <p:ph sz="quarter" idx="1"/>
          </p:nvPr>
        </p:nvSpPr>
        <p:spPr>
          <a:xfrm>
            <a:off x="457200" y="1600200"/>
            <a:ext cx="7467600" cy="4873752"/>
          </a:xfrm>
        </p:spPr>
        <p:txBody>
          <a:bodyPr/>
          <a:lstStyle/>
          <a:p>
            <a:pPr>
              <a:buNone/>
            </a:pPr>
            <a:r>
              <a:rPr lang="zh-CN" altLang="en-US" b="1" dirty="0" smtClean="0">
                <a:latin typeface="微软雅黑" pitchFamily="34" charset="-122"/>
                <a:ea typeface="微软雅黑" pitchFamily="34" charset="-122"/>
              </a:rPr>
              <a:t>展望：</a:t>
            </a:r>
            <a:endParaRPr lang="en-US" altLang="zh-CN" b="1"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进一步探索线粒体靶向微波热治疗的肿瘤凋亡机制。</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近一年内，有科研人员报道利用</a:t>
            </a:r>
            <a:r>
              <a:rPr lang="en-US" altLang="zh-CN" dirty="0" smtClean="0">
                <a:latin typeface="微软雅黑" pitchFamily="34" charset="-122"/>
                <a:ea typeface="微软雅黑" pitchFamily="34" charset="-122"/>
              </a:rPr>
              <a:t>Mito-Thermo-Yellow</a:t>
            </a:r>
            <a:r>
              <a:rPr lang="zh-CN" altLang="en-US" dirty="0" smtClean="0">
                <a:latin typeface="微软雅黑" pitchFamily="34" charset="-122"/>
                <a:ea typeface="微软雅黑" pitchFamily="34" charset="-122"/>
              </a:rPr>
              <a:t>研究线粒体内的温度，希望未来的研究中可以利用这种温敏染料直接测试线粒体靶向微波热治疗时线粒体内的温度变化。</a:t>
            </a:r>
            <a:endParaRPr lang="en-US" altLang="zh-CN" dirty="0" smtClean="0">
              <a:latin typeface="微软雅黑" pitchFamily="34" charset="-122"/>
              <a:ea typeface="微软雅黑" pitchFamily="34" charset="-122"/>
            </a:endParaRPr>
          </a:p>
          <a:p>
            <a:endParaRPr lang="en-US" altLang="zh-CN" dirty="0" smtClean="0"/>
          </a:p>
          <a:p>
            <a:endParaRPr lang="en-US" altLang="zh-CN"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99"/>
          <p:cNvSpPr txBox="1"/>
          <p:nvPr/>
        </p:nvSpPr>
        <p:spPr>
          <a:xfrm>
            <a:off x="2429299" y="311881"/>
            <a:ext cx="4080678" cy="646331"/>
          </a:xfrm>
          <a:prstGeom prst="rect">
            <a:avLst/>
          </a:prstGeom>
          <a:noFill/>
        </p:spPr>
        <p:txBody>
          <a:bodyPr wrap="square" rtlCol="0">
            <a:spAutoFit/>
          </a:bodyPr>
          <a:lstStyle/>
          <a:p>
            <a:r>
              <a:rPr lang="zh-CN" altLang="en-US" sz="3600" b="1" dirty="0" smtClean="0">
                <a:solidFill>
                  <a:srgbClr val="157E9F"/>
                </a:solidFill>
                <a:latin typeface="方正清刻本悦宋简体" panose="02000000000000000000" pitchFamily="2" charset="-122"/>
                <a:ea typeface="方正清刻本悦宋简体" panose="02000000000000000000" pitchFamily="2" charset="-122"/>
              </a:rPr>
              <a:t>在读期间科研成果</a:t>
            </a:r>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5" name="矩形 4"/>
          <p:cNvSpPr/>
          <p:nvPr/>
        </p:nvSpPr>
        <p:spPr>
          <a:xfrm>
            <a:off x="0" y="841025"/>
            <a:ext cx="9144000" cy="4985980"/>
          </a:xfrm>
          <a:prstGeom prst="rect">
            <a:avLst/>
          </a:prstGeom>
        </p:spPr>
        <p:txBody>
          <a:bodyPr wrap="square">
            <a:spAutoFit/>
          </a:bodyPr>
          <a:lstStyle/>
          <a:p>
            <a:r>
              <a:rPr lang="zh-CN" altLang="en-US" sz="2000" b="1" dirty="0" smtClean="0">
                <a:latin typeface="微软雅黑" pitchFamily="34" charset="-122"/>
                <a:ea typeface="微软雅黑" pitchFamily="34" charset="-122"/>
              </a:rPr>
              <a:t>一、论文</a:t>
            </a:r>
            <a:r>
              <a:rPr lang="zh-CN" altLang="en-US" sz="2000" dirty="0" smtClean="0"/>
              <a:t/>
            </a:r>
            <a:br>
              <a:rPr lang="zh-CN" altLang="en-US" sz="2000" dirty="0" smtClean="0"/>
            </a:br>
            <a:r>
              <a:rPr lang="en-US" altLang="zh-CN" sz="2000" dirty="0" smtClean="0"/>
              <a:t>1. </a:t>
            </a:r>
            <a:r>
              <a:rPr lang="en-US" sz="2000" b="1" dirty="0" smtClean="0"/>
              <a:t>Xiaowei Chen#</a:t>
            </a:r>
            <a:r>
              <a:rPr lang="en-US" sz="2000" dirty="0" smtClean="0"/>
              <a:t>, </a:t>
            </a:r>
            <a:r>
              <a:rPr lang="en-US" sz="2000" dirty="0" err="1" smtClean="0"/>
              <a:t>Changhui</a:t>
            </a:r>
            <a:r>
              <a:rPr lang="en-US" sz="2000" dirty="0" smtClean="0"/>
              <a:t> Fu , </a:t>
            </a:r>
            <a:r>
              <a:rPr lang="en-US" sz="2000" dirty="0" err="1" smtClean="0"/>
              <a:t>Yaqin</a:t>
            </a:r>
            <a:r>
              <a:rPr lang="en-US" sz="2000" dirty="0" smtClean="0"/>
              <a:t> </a:t>
            </a:r>
            <a:r>
              <a:rPr lang="en-US" sz="2000" dirty="0" err="1" smtClean="0"/>
              <a:t>Wang,Qirun</a:t>
            </a:r>
            <a:r>
              <a:rPr lang="en-US" sz="2000" dirty="0" smtClean="0"/>
              <a:t> </a:t>
            </a:r>
            <a:r>
              <a:rPr lang="en-US" sz="2000" dirty="0" err="1" smtClean="0"/>
              <a:t>Wu,Xianwei</a:t>
            </a:r>
            <a:r>
              <a:rPr lang="en-US" sz="2000" dirty="0" smtClean="0"/>
              <a:t> </a:t>
            </a:r>
            <a:r>
              <a:rPr lang="en-US" sz="2000" dirty="0" err="1" smtClean="0"/>
              <a:t>Meng</a:t>
            </a:r>
            <a:r>
              <a:rPr lang="en-US" sz="2000" dirty="0" smtClean="0"/>
              <a:t>, * and </a:t>
            </a:r>
            <a:r>
              <a:rPr lang="en-US" sz="2000" dirty="0" err="1" smtClean="0"/>
              <a:t>Ke</a:t>
            </a:r>
            <a:r>
              <a:rPr lang="en-US" sz="2000" dirty="0" smtClean="0"/>
              <a:t> </a:t>
            </a:r>
            <a:r>
              <a:rPr lang="en-US" sz="2000" dirty="0" err="1" smtClean="0"/>
              <a:t>Xu</a:t>
            </a:r>
            <a:r>
              <a:rPr lang="en-US" sz="2000" dirty="0" smtClean="0"/>
              <a:t>,*，Mitochondria-Targeting Nanoparticles for Enhanced Microwave Ablation of </a:t>
            </a:r>
            <a:r>
              <a:rPr lang="en-US" sz="2000" dirty="0" err="1" smtClean="0"/>
              <a:t>Cancer,nanoscale,（revis</a:t>
            </a:r>
            <a:r>
              <a:rPr lang="en-US" altLang="zh-CN" sz="2000" dirty="0" err="1" smtClean="0"/>
              <a:t>ed</a:t>
            </a:r>
            <a:r>
              <a:rPr lang="zh-CN" altLang="en-US" sz="2000" dirty="0" smtClean="0"/>
              <a:t>）</a:t>
            </a:r>
            <a:r>
              <a:rPr lang="en-US" sz="2000" dirty="0" smtClean="0"/>
              <a:t>（IF=7.36,</a:t>
            </a:r>
            <a:r>
              <a:rPr lang="zh-CN" altLang="en-US" sz="2000" dirty="0" smtClean="0"/>
              <a:t>本人一作</a:t>
            </a:r>
            <a:r>
              <a:rPr lang="en-US" sz="2000" dirty="0" smtClean="0"/>
              <a:t>）</a:t>
            </a:r>
            <a:br>
              <a:rPr lang="en-US" sz="2000" dirty="0" smtClean="0"/>
            </a:br>
            <a:r>
              <a:rPr lang="en-US" sz="2000" dirty="0" smtClean="0"/>
              <a:t>2. Q </a:t>
            </a:r>
            <a:r>
              <a:rPr lang="en-US" sz="2000" dirty="0" err="1" smtClean="0"/>
              <a:t>Wu#</a:t>
            </a:r>
            <a:r>
              <a:rPr lang="en-US" altLang="zh-CN" sz="2000" dirty="0" err="1" smtClean="0"/>
              <a:t>,M</a:t>
            </a:r>
            <a:r>
              <a:rPr lang="en-US" altLang="zh-CN" sz="2000" dirty="0" smtClean="0"/>
              <a:t> </a:t>
            </a:r>
            <a:r>
              <a:rPr lang="en-US" altLang="zh-CN" sz="2000" dirty="0" err="1" smtClean="0"/>
              <a:t>Niu</a:t>
            </a:r>
            <a:r>
              <a:rPr lang="en-US" altLang="zh-CN" sz="2000" dirty="0" smtClean="0"/>
              <a:t>#,</a:t>
            </a:r>
            <a:r>
              <a:rPr lang="en-US" sz="2000" dirty="0" smtClean="0"/>
              <a:t> </a:t>
            </a:r>
            <a:r>
              <a:rPr lang="en-US" sz="2000" b="1" dirty="0" smtClean="0"/>
              <a:t>X Chen</a:t>
            </a:r>
            <a:r>
              <a:rPr lang="en-US" sz="2000" dirty="0" smtClean="0"/>
              <a:t>, L Tan, C Fu, X </a:t>
            </a:r>
            <a:r>
              <a:rPr lang="en-US" sz="2000" dirty="0" err="1" smtClean="0"/>
              <a:t>Ren</a:t>
            </a:r>
            <a:r>
              <a:rPr lang="en-US" sz="2000" dirty="0" smtClean="0"/>
              <a:t>, J </a:t>
            </a:r>
            <a:r>
              <a:rPr lang="en-US" sz="2000" dirty="0" err="1" smtClean="0"/>
              <a:t>Ren</a:t>
            </a:r>
            <a:r>
              <a:rPr lang="en-US" sz="2000" dirty="0" smtClean="0"/>
              <a:t>, L </a:t>
            </a:r>
            <a:r>
              <a:rPr lang="en-US" sz="2000" dirty="0" err="1" smtClean="0"/>
              <a:t>Li,Ke</a:t>
            </a:r>
            <a:r>
              <a:rPr lang="en-US" sz="2000" dirty="0" smtClean="0"/>
              <a:t> </a:t>
            </a:r>
            <a:r>
              <a:rPr lang="en-US" sz="2000" dirty="0" err="1" smtClean="0"/>
              <a:t>Xu</a:t>
            </a:r>
            <a:r>
              <a:rPr lang="en-US" sz="2000" dirty="0" smtClean="0"/>
              <a:t>, H </a:t>
            </a:r>
            <a:r>
              <a:rPr lang="en-US" sz="2000" dirty="0" err="1" smtClean="0"/>
              <a:t>Zhong</a:t>
            </a:r>
            <a:r>
              <a:rPr lang="en-US" sz="2000" dirty="0" smtClean="0"/>
              <a:t>*, and X </a:t>
            </a:r>
            <a:r>
              <a:rPr lang="en-US" sz="2000" dirty="0" err="1" smtClean="0"/>
              <a:t>Meng</a:t>
            </a:r>
            <a:r>
              <a:rPr lang="en-US" sz="2000" dirty="0" smtClean="0"/>
              <a:t>* .Biomaterials, 2018, 162: 132-143 (SCI, IF=8.402</a:t>
            </a:r>
            <a:r>
              <a:rPr lang="zh-CN" altLang="en-US" sz="2000" dirty="0" smtClean="0"/>
              <a:t>，本人二作</a:t>
            </a:r>
            <a:r>
              <a:rPr lang="en-US" sz="2000" dirty="0" smtClean="0"/>
              <a:t>)</a:t>
            </a:r>
            <a:br>
              <a:rPr lang="en-US" sz="2000" dirty="0" smtClean="0"/>
            </a:br>
            <a:r>
              <a:rPr lang="en-US" sz="2000" dirty="0" smtClean="0"/>
              <a:t>3. </a:t>
            </a:r>
            <a:r>
              <a:rPr lang="en-US" sz="2000" dirty="0" err="1" smtClean="0"/>
              <a:t>Luo</a:t>
            </a:r>
            <a:r>
              <a:rPr lang="en-US" sz="2000" dirty="0" smtClean="0"/>
              <a:t> T, </a:t>
            </a:r>
            <a:r>
              <a:rPr lang="en-US" sz="2000" dirty="0" err="1" smtClean="0"/>
              <a:t>Gao</a:t>
            </a:r>
            <a:r>
              <a:rPr lang="en-US" sz="2000" dirty="0" smtClean="0"/>
              <a:t> L, </a:t>
            </a:r>
            <a:r>
              <a:rPr lang="en-US" sz="2000" b="1" dirty="0" smtClean="0"/>
              <a:t>Chen X</a:t>
            </a:r>
            <a:r>
              <a:rPr lang="en-US" sz="2000" dirty="0" smtClean="0"/>
              <a:t>, </a:t>
            </a:r>
            <a:r>
              <a:rPr lang="en-US" sz="2000" dirty="0" err="1" smtClean="0"/>
              <a:t>Niu</a:t>
            </a:r>
            <a:r>
              <a:rPr lang="en-US" sz="2000" dirty="0" smtClean="0"/>
              <a:t> M, </a:t>
            </a:r>
            <a:r>
              <a:rPr lang="en-US" sz="2000" dirty="0" err="1" smtClean="0"/>
              <a:t>Xu</a:t>
            </a:r>
            <a:r>
              <a:rPr lang="en-US" sz="2000" dirty="0" smtClean="0"/>
              <a:t> K*.</a:t>
            </a:r>
            <a:r>
              <a:rPr lang="en-US" sz="2000" dirty="0" err="1" smtClean="0"/>
              <a:t>Genotoxicity</a:t>
            </a:r>
            <a:r>
              <a:rPr lang="en-US" sz="2000" dirty="0" smtClean="0"/>
              <a:t> of </a:t>
            </a:r>
            <a:r>
              <a:rPr lang="en-US" sz="2000" dirty="0" err="1" smtClean="0"/>
              <a:t>Nanocarriers</a:t>
            </a:r>
            <a:r>
              <a:rPr lang="en-US" sz="2000" dirty="0" smtClean="0"/>
              <a:t>. </a:t>
            </a:r>
            <a:r>
              <a:rPr lang="en-US" sz="2000" dirty="0" err="1" smtClean="0"/>
              <a:t>Curr</a:t>
            </a:r>
            <a:r>
              <a:rPr lang="en-US" sz="2000" dirty="0" smtClean="0"/>
              <a:t> Dr</a:t>
            </a:r>
            <a:r>
              <a:rPr lang="el-GR" sz="2000" dirty="0" smtClean="0"/>
              <a:t>μ</a:t>
            </a:r>
            <a:r>
              <a:rPr lang="en-US" sz="2000" dirty="0" smtClean="0"/>
              <a:t>g </a:t>
            </a:r>
            <a:r>
              <a:rPr lang="en-US" sz="2000" dirty="0" err="1" smtClean="0"/>
              <a:t>Metab</a:t>
            </a:r>
            <a:r>
              <a:rPr lang="en-US" sz="2000" dirty="0" smtClean="0"/>
              <a:t>. 2017Oct 31. (IF=2.78</a:t>
            </a:r>
            <a:r>
              <a:rPr lang="zh-CN" altLang="en-US" sz="2000" dirty="0" smtClean="0"/>
              <a:t>，本人三作</a:t>
            </a:r>
            <a:r>
              <a:rPr lang="en-US" sz="2000" dirty="0" smtClean="0"/>
              <a:t>)</a:t>
            </a:r>
            <a:br>
              <a:rPr lang="en-US" sz="2000" dirty="0" smtClean="0"/>
            </a:br>
            <a:r>
              <a:rPr lang="en-US" sz="2000" dirty="0" smtClean="0"/>
              <a:t>4. Zhang W, Wang Q, </a:t>
            </a:r>
            <a:r>
              <a:rPr lang="en-US" sz="2000" b="1" dirty="0" smtClean="0"/>
              <a:t>Chen X</a:t>
            </a:r>
            <a:r>
              <a:rPr lang="en-US" sz="2000" dirty="0" smtClean="0"/>
              <a:t>, </a:t>
            </a:r>
            <a:r>
              <a:rPr lang="en-US" sz="2000" dirty="0" err="1" smtClean="0"/>
              <a:t>Zhong</a:t>
            </a:r>
            <a:r>
              <a:rPr lang="en-US" sz="2000" dirty="0" smtClean="0"/>
              <a:t> H, Zhang X, Chen X* and </a:t>
            </a:r>
            <a:r>
              <a:rPr lang="en-US" sz="2000" dirty="0" err="1" smtClean="0"/>
              <a:t>Ke</a:t>
            </a:r>
            <a:r>
              <a:rPr lang="en-US" sz="2000" dirty="0" smtClean="0"/>
              <a:t> </a:t>
            </a:r>
            <a:r>
              <a:rPr lang="en-US" sz="2000" dirty="0" err="1" smtClean="0"/>
              <a:t>Xu</a:t>
            </a:r>
            <a:r>
              <a:rPr lang="en-US" sz="2000" dirty="0" smtClean="0"/>
              <a:t>*， Budd-</a:t>
            </a:r>
            <a:r>
              <a:rPr lang="en-US" sz="2000" dirty="0" err="1" smtClean="0"/>
              <a:t>Chiari</a:t>
            </a:r>
            <a:r>
              <a:rPr lang="en-US" sz="2000" dirty="0" smtClean="0"/>
              <a:t> syndrome in China: A 30-year retrospective study on survival from a single </a:t>
            </a:r>
            <a:r>
              <a:rPr lang="en-US" sz="2000" dirty="0" err="1" smtClean="0"/>
              <a:t>center，World</a:t>
            </a:r>
            <a:r>
              <a:rPr lang="en-US" sz="2000" dirty="0" smtClean="0"/>
              <a:t> Journal of Gastroenterology，2018,24(10),1134-1143,(IF=3.36</a:t>
            </a:r>
            <a:r>
              <a:rPr lang="zh-CN" altLang="en-US" sz="2000" dirty="0" smtClean="0"/>
              <a:t>，本人三作</a:t>
            </a:r>
            <a:r>
              <a:rPr lang="en-US" sz="2000" dirty="0" smtClean="0"/>
              <a:t>)</a:t>
            </a:r>
          </a:p>
          <a:p>
            <a:r>
              <a:rPr lang="en-US" sz="2000" dirty="0" smtClean="0"/>
              <a:t/>
            </a:r>
            <a:br>
              <a:rPr lang="en-US" sz="2000" dirty="0" smtClean="0"/>
            </a:br>
            <a:r>
              <a:rPr lang="zh-CN" altLang="en-US" sz="2000" dirty="0" smtClean="0">
                <a:latin typeface="微软雅黑" pitchFamily="34" charset="-122"/>
                <a:ea typeface="微软雅黑" pitchFamily="34" charset="-122"/>
              </a:rPr>
              <a:t>二、 参与科研项目</a:t>
            </a:r>
            <a:br>
              <a:rPr lang="zh-CN" altLang="en-US" sz="2000" dirty="0" smtClean="0">
                <a:latin typeface="微软雅黑" pitchFamily="34" charset="-122"/>
                <a:ea typeface="微软雅黑" pitchFamily="34" charset="-122"/>
              </a:rPr>
            </a:br>
            <a:r>
              <a:rPr lang="en-US" sz="2000" dirty="0" smtClean="0">
                <a:latin typeface="微软雅黑" pitchFamily="34" charset="-122"/>
                <a:ea typeface="微软雅黑" pitchFamily="34" charset="-122"/>
              </a:rPr>
              <a:t>LMHSs</a:t>
            </a:r>
            <a:r>
              <a:rPr lang="zh-CN" altLang="en-US" sz="2000" dirty="0" smtClean="0">
                <a:latin typeface="微软雅黑" pitchFamily="34" charset="-122"/>
                <a:ea typeface="微软雅黑" pitchFamily="34" charset="-122"/>
              </a:rPr>
              <a:t>纳米粒子介导的经皮肿瘤精准光热消融及其触发程序性药物靶向释放和作用机制研究</a:t>
            </a:r>
            <a:r>
              <a:rPr lang="zh-CN" altLang="en-US" sz="2000" dirty="0" smtClean="0">
                <a:latin typeface="微软雅黑" pitchFamily="34" charset="-122"/>
                <a:ea typeface="微软雅黑" pitchFamily="34" charset="-122"/>
              </a:rPr>
              <a:t>，（项目</a:t>
            </a:r>
            <a:r>
              <a:rPr lang="zh-CN" altLang="en-US" sz="2000" dirty="0" smtClean="0">
                <a:latin typeface="微软雅黑" pitchFamily="34" charset="-122"/>
                <a:ea typeface="微软雅黑" pitchFamily="34" charset="-122"/>
              </a:rPr>
              <a:t>批准号： </a:t>
            </a:r>
            <a:r>
              <a:rPr lang="en-US" altLang="zh-CN" sz="2000" dirty="0" smtClean="0">
                <a:latin typeface="微软雅黑" pitchFamily="34" charset="-122"/>
                <a:ea typeface="微软雅黑" pitchFamily="34" charset="-122"/>
              </a:rPr>
              <a:t>81771944 </a:t>
            </a:r>
            <a:r>
              <a:rPr lang="zh-CN" altLang="en-US" sz="2000" dirty="0" smtClean="0">
                <a:latin typeface="微软雅黑" pitchFamily="34" charset="-122"/>
                <a:ea typeface="微软雅黑" pitchFamily="34" charset="-122"/>
              </a:rPr>
              <a:t>，负责人：邵海波） </a:t>
            </a:r>
            <a:r>
              <a:rPr lang="zh-CN" altLang="en-US" dirty="0" smtClean="0"/>
              <a:t/>
            </a:r>
            <a:br>
              <a:rPr lang="zh-CN" altLang="en-US" dirty="0" smtClean="0"/>
            </a:br>
            <a:endParaRPr lang="zh-CN"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99"/>
          <p:cNvSpPr txBox="1"/>
          <p:nvPr/>
        </p:nvSpPr>
        <p:spPr>
          <a:xfrm>
            <a:off x="4080678" y="311881"/>
            <a:ext cx="1214653" cy="646331"/>
          </a:xfrm>
          <a:prstGeom prst="rect">
            <a:avLst/>
          </a:prstGeom>
          <a:noFill/>
        </p:spPr>
        <p:txBody>
          <a:bodyPr wrap="square" rtlCol="0">
            <a:spAutoFit/>
          </a:bodyPr>
          <a:lstStyle/>
          <a:p>
            <a:r>
              <a:rPr lang="zh-CN" altLang="en-US" sz="3600" b="1" dirty="0" smtClean="0">
                <a:solidFill>
                  <a:srgbClr val="157E9F"/>
                </a:solidFill>
                <a:latin typeface="方正清刻本悦宋简体" panose="02000000000000000000" pitchFamily="2" charset="-122"/>
                <a:ea typeface="方正清刻本悦宋简体" panose="02000000000000000000" pitchFamily="2" charset="-122"/>
              </a:rPr>
              <a:t>致谢</a:t>
            </a:r>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5" name="矩形 4"/>
          <p:cNvSpPr/>
          <p:nvPr/>
        </p:nvSpPr>
        <p:spPr>
          <a:xfrm>
            <a:off x="218364" y="1023296"/>
            <a:ext cx="8652680" cy="5632311"/>
          </a:xfrm>
          <a:prstGeom prst="rect">
            <a:avLst/>
          </a:prstGeom>
        </p:spPr>
        <p:txBody>
          <a:bodyPr wrap="square">
            <a:spAutoFit/>
          </a:bodyPr>
          <a:lstStyle/>
          <a:p>
            <a:pPr>
              <a:lnSpc>
                <a:spcPct val="150000"/>
              </a:lnSpc>
            </a:pPr>
            <a:r>
              <a:rPr lang="en-US" altLang="zh-CN" dirty="0" smtClean="0"/>
              <a:t>      </a:t>
            </a:r>
            <a:r>
              <a:rPr lang="zh-CN" altLang="en-US" sz="2000" dirty="0" smtClean="0">
                <a:latin typeface="微软雅黑" pitchFamily="34" charset="-122"/>
                <a:ea typeface="微软雅黑" pitchFamily="34" charset="-122"/>
              </a:rPr>
              <a:t>感谢我的恩师</a:t>
            </a:r>
            <a:r>
              <a:rPr lang="zh-CN" altLang="en-US" sz="2000" b="1" dirty="0" smtClean="0">
                <a:latin typeface="微软雅黑" pitchFamily="34" charset="-122"/>
                <a:ea typeface="微软雅黑" pitchFamily="34" charset="-122"/>
              </a:rPr>
              <a:t>徐克教授</a:t>
            </a:r>
            <a:r>
              <a:rPr lang="zh-CN" altLang="en-US" sz="2000" dirty="0" smtClean="0">
                <a:latin typeface="微软雅黑" pitchFamily="34" charset="-122"/>
                <a:ea typeface="微软雅黑" pitchFamily="34" charset="-122"/>
              </a:rPr>
              <a:t>，对我临床工作及科研方面的耐心指导和教诲，让我有勇气面对实验的挫折与失败、有力量去思考和进步。 </a:t>
            </a:r>
            <a:br>
              <a:rPr lang="zh-CN" altLang="en-US" sz="2000" dirty="0" smtClean="0">
                <a:latin typeface="微软雅黑" pitchFamily="34" charset="-122"/>
                <a:ea typeface="微软雅黑" pitchFamily="34" charset="-122"/>
              </a:rPr>
            </a:br>
            <a:r>
              <a:rPr lang="zh-CN" altLang="en-US" sz="2000" dirty="0" smtClean="0">
                <a:latin typeface="微软雅黑" pitchFamily="34" charset="-122"/>
                <a:ea typeface="微软雅黑" pitchFamily="34" charset="-122"/>
              </a:rPr>
              <a:t>    感谢中科院理化所，</a:t>
            </a:r>
            <a:r>
              <a:rPr lang="zh-CN" altLang="en-US" sz="2000" b="1" dirty="0" smtClean="0">
                <a:latin typeface="微软雅黑" pitchFamily="34" charset="-122"/>
                <a:ea typeface="微软雅黑" pitchFamily="34" charset="-122"/>
              </a:rPr>
              <a:t>孟宪伟研究员</a:t>
            </a:r>
            <a:r>
              <a:rPr lang="zh-CN" altLang="en-US" sz="2000"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付长慧副研究员</a:t>
            </a:r>
            <a:r>
              <a:rPr lang="zh-CN" altLang="en-US" sz="2000" dirty="0" smtClean="0">
                <a:latin typeface="微软雅黑" pitchFamily="34" charset="-122"/>
                <a:ea typeface="微软雅黑" pitchFamily="34" charset="-122"/>
              </a:rPr>
              <a:t>，在我的实验过程中的指导以及在论文写作中的宝贵意见。 </a:t>
            </a:r>
            <a:br>
              <a:rPr lang="zh-CN" altLang="en-US" sz="2000" dirty="0" smtClean="0">
                <a:latin typeface="微软雅黑" pitchFamily="34" charset="-122"/>
                <a:ea typeface="微软雅黑" pitchFamily="34" charset="-122"/>
              </a:rPr>
            </a:br>
            <a:r>
              <a:rPr lang="zh-CN" altLang="en-US" sz="2000" dirty="0" smtClean="0">
                <a:latin typeface="微软雅黑" pitchFamily="34" charset="-122"/>
                <a:ea typeface="微软雅黑" pitchFamily="34" charset="-122"/>
              </a:rPr>
              <a:t>     感谢中国医科大学影像诊断与介入治疗重点实验室的</a:t>
            </a:r>
            <a:r>
              <a:rPr lang="zh-CN" altLang="en-US" sz="2000" b="1" dirty="0" smtClean="0">
                <a:latin typeface="微软雅黑" pitchFamily="34" charset="-122"/>
                <a:ea typeface="微软雅黑" pitchFamily="34" charset="-122"/>
              </a:rPr>
              <a:t>王绍坤、戚勋、李紫璇、于贵博老师</a:t>
            </a:r>
            <a:r>
              <a:rPr lang="zh-CN" altLang="en-US" sz="2000" dirty="0" smtClean="0">
                <a:latin typeface="微软雅黑" pitchFamily="34" charset="-122"/>
                <a:ea typeface="微软雅黑" pitchFamily="34" charset="-122"/>
              </a:rPr>
              <a:t>的辛勤工作，为实验创造了有利的环境。</a:t>
            </a:r>
            <a:br>
              <a:rPr lang="zh-CN" altLang="en-US" sz="2000" dirty="0" smtClean="0">
                <a:latin typeface="微软雅黑" pitchFamily="34" charset="-122"/>
                <a:ea typeface="微软雅黑" pitchFamily="34" charset="-122"/>
              </a:rPr>
            </a:br>
            <a:r>
              <a:rPr lang="zh-CN" altLang="en-US" sz="2000" dirty="0" smtClean="0">
                <a:latin typeface="微软雅黑" pitchFamily="34" charset="-122"/>
                <a:ea typeface="微软雅黑" pitchFamily="34" charset="-122"/>
              </a:rPr>
              <a:t>     感谢放射科</a:t>
            </a:r>
            <a:r>
              <a:rPr lang="zh-CN" altLang="en-US" sz="2000" b="1" dirty="0" smtClean="0">
                <a:latin typeface="微软雅黑" pitchFamily="34" charset="-122"/>
                <a:ea typeface="微软雅黑" pitchFamily="34" charset="-122"/>
              </a:rPr>
              <a:t>李松柏主任、任克主任、苏红英主任、 范国光主任、钟红珊主任</a:t>
            </a:r>
            <a:r>
              <a:rPr lang="zh-CN" altLang="en-US" sz="2000" dirty="0" smtClean="0">
                <a:latin typeface="微软雅黑" pitchFamily="34" charset="-122"/>
                <a:ea typeface="微软雅黑" pitchFamily="34" charset="-122"/>
              </a:rPr>
              <a:t>在我开题及中期审查过程中为我提出的宝贵意见。 感谢</a:t>
            </a:r>
            <a:r>
              <a:rPr lang="zh-CN" altLang="en-US" sz="2000" b="1" dirty="0" smtClean="0">
                <a:latin typeface="微软雅黑" pitchFamily="34" charset="-122"/>
                <a:ea typeface="微软雅黑" pitchFamily="34" charset="-122"/>
              </a:rPr>
              <a:t>邵海波教授</a:t>
            </a:r>
            <a:r>
              <a:rPr lang="zh-CN" altLang="en-US" sz="2000" dirty="0" smtClean="0">
                <a:latin typeface="微软雅黑" pitchFamily="34" charset="-122"/>
                <a:ea typeface="微软雅黑" pitchFamily="34" charset="-122"/>
              </a:rPr>
              <a:t>在立题之初为我提供细致的指导。</a:t>
            </a:r>
            <a:br>
              <a:rPr lang="zh-CN" altLang="en-US" sz="2000" dirty="0" smtClean="0">
                <a:latin typeface="微软雅黑" pitchFamily="34" charset="-122"/>
                <a:ea typeface="微软雅黑" pitchFamily="34" charset="-122"/>
              </a:rPr>
            </a:br>
            <a:r>
              <a:rPr lang="zh-CN" altLang="en-US" sz="2000" dirty="0" smtClean="0">
                <a:latin typeface="微软雅黑" pitchFamily="34" charset="-122"/>
                <a:ea typeface="微软雅黑" pitchFamily="34" charset="-122"/>
              </a:rPr>
              <a:t>     感谢</a:t>
            </a:r>
            <a:r>
              <a:rPr lang="zh-CN" altLang="en-US" sz="2000" b="1" dirty="0" smtClean="0">
                <a:latin typeface="微软雅黑" pitchFamily="34" charset="-122"/>
                <a:ea typeface="微软雅黑" pitchFamily="34" charset="-122"/>
              </a:rPr>
              <a:t>科研秘书王慈</a:t>
            </a:r>
            <a:r>
              <a:rPr lang="zh-CN" altLang="en-US" sz="2000" dirty="0" smtClean="0">
                <a:latin typeface="微软雅黑" pitchFamily="34" charset="-122"/>
                <a:ea typeface="微软雅黑" pitchFamily="34" charset="-122"/>
              </a:rPr>
              <a:t>在研究生培养过程中认真负责的幸苦工作。</a:t>
            </a:r>
            <a:endParaRPr lang="en-US" altLang="zh-CN" sz="2000" dirty="0" smtClean="0">
              <a:latin typeface="微软雅黑" pitchFamily="34" charset="-122"/>
              <a:ea typeface="微软雅黑" pitchFamily="34" charset="-122"/>
            </a:endParaRPr>
          </a:p>
          <a:p>
            <a:pPr>
              <a:lnSpc>
                <a:spcPct val="150000"/>
              </a:lnSpc>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感谢</a:t>
            </a:r>
            <a:r>
              <a:rPr lang="zh-CN" altLang="en-US" sz="2000" b="1" dirty="0" smtClean="0">
                <a:latin typeface="微软雅黑" pitchFamily="34" charset="-122"/>
                <a:ea typeface="微软雅黑" pitchFamily="34" charset="-122"/>
              </a:rPr>
              <a:t>师兄马腾闯、高龙博士，师弟吴启润、李帅</a:t>
            </a:r>
            <a:r>
              <a:rPr lang="zh-CN" altLang="en-US" sz="2000" dirty="0" smtClean="0">
                <a:latin typeface="微软雅黑" pitchFamily="34" charset="-122"/>
                <a:ea typeface="微软雅黑" pitchFamily="34" charset="-122"/>
              </a:rPr>
              <a:t>在生活、学习和实验过程中的帮助和陪伴。 </a:t>
            </a:r>
            <a:endParaRPr lang="en-US" altLang="zh-CN" sz="20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5" name="矩形 14"/>
          <p:cNvSpPr/>
          <p:nvPr/>
        </p:nvSpPr>
        <p:spPr>
          <a:xfrm>
            <a:off x="1564188" y="2610699"/>
            <a:ext cx="6883776" cy="1446550"/>
          </a:xfrm>
          <a:prstGeom prst="rect">
            <a:avLst/>
          </a:prstGeom>
        </p:spPr>
        <p:txBody>
          <a:bodyPr wrap="square">
            <a:spAutoFit/>
          </a:bodyPr>
          <a:lstStyle/>
          <a:p>
            <a:pPr algn="ctr"/>
            <a:r>
              <a:rPr kumimoji="1" lang="zh-CN" altLang="en-US" sz="4400" b="1" dirty="0" smtClean="0">
                <a:solidFill>
                  <a:srgbClr val="157E9F"/>
                </a:solidFill>
                <a:latin typeface="方正清刻本悦宋简体" panose="02000000000000000000" pitchFamily="2" charset="-122"/>
                <a:ea typeface="方正清刻本悦宋简体" panose="02000000000000000000" pitchFamily="2" charset="-122"/>
              </a:rPr>
              <a:t>再次感谢各位评委老师！</a:t>
            </a:r>
            <a:r>
              <a:rPr kumimoji="1" lang="en-US" altLang="zh-CN" sz="4400" b="1" dirty="0" smtClean="0">
                <a:solidFill>
                  <a:srgbClr val="157E9F"/>
                </a:solidFill>
                <a:latin typeface="方正清刻本悦宋简体" panose="02000000000000000000" pitchFamily="2" charset="-122"/>
                <a:ea typeface="方正清刻本悦宋简体" panose="02000000000000000000" pitchFamily="2" charset="-122"/>
              </a:rPr>
              <a:t>      </a:t>
            </a:r>
            <a:r>
              <a:rPr kumimoji="1" lang="zh-CN" altLang="en-US" sz="4400" b="1" dirty="0" smtClean="0">
                <a:solidFill>
                  <a:srgbClr val="157E9F"/>
                </a:solidFill>
                <a:latin typeface="方正清刻本悦宋简体" panose="02000000000000000000" pitchFamily="2" charset="-122"/>
                <a:ea typeface="方正清刻本悦宋简体" panose="02000000000000000000" pitchFamily="2" charset="-122"/>
              </a:rPr>
              <a:t>敬请批评指正！</a:t>
            </a:r>
            <a:endParaRPr kumimoji="1" lang="zh-CN" altLang="en-US" sz="44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4" name="矩形 13"/>
          <p:cNvSpPr/>
          <p:nvPr/>
        </p:nvSpPr>
        <p:spPr>
          <a:xfrm>
            <a:off x="3580122" y="4411928"/>
            <a:ext cx="2350323" cy="461665"/>
          </a:xfrm>
          <a:prstGeom prst="rect">
            <a:avLst/>
          </a:prstGeom>
        </p:spPr>
        <p:txBody>
          <a:bodyPr wrap="none">
            <a:spAutoFit/>
          </a:bodyPr>
          <a:lstStyle/>
          <a:p>
            <a:r>
              <a:rPr kumimoji="1" lang="zh-CN" altLang="en-US" sz="2400" b="1" dirty="0" smtClean="0">
                <a:solidFill>
                  <a:srgbClr val="157E9F"/>
                </a:solidFill>
                <a:latin typeface="方正清刻本悦宋简体" panose="02000000000000000000" pitchFamily="2" charset="-122"/>
                <a:ea typeface="方正清刻本悦宋简体" panose="02000000000000000000" pitchFamily="2" charset="-122"/>
              </a:rPr>
              <a:t>导师：徐克教授</a:t>
            </a:r>
            <a:endParaRPr kumimoji="1" lang="zh-CN" altLang="en-US" sz="24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20" name="矩形 19"/>
          <p:cNvSpPr/>
          <p:nvPr/>
        </p:nvSpPr>
        <p:spPr>
          <a:xfrm>
            <a:off x="3626147" y="5090012"/>
            <a:ext cx="2351926" cy="461665"/>
          </a:xfrm>
          <a:prstGeom prst="rect">
            <a:avLst/>
          </a:prstGeom>
        </p:spPr>
        <p:txBody>
          <a:bodyPr wrap="none">
            <a:spAutoFit/>
          </a:bodyPr>
          <a:lstStyle/>
          <a:p>
            <a:r>
              <a:rPr kumimoji="1" lang="zh-CN" altLang="en-US" sz="2400" b="1" dirty="0" smtClean="0">
                <a:solidFill>
                  <a:srgbClr val="157E9F"/>
                </a:solidFill>
                <a:latin typeface="方正清刻本悦宋简体" panose="02000000000000000000" pitchFamily="2" charset="-122"/>
                <a:ea typeface="方正清刻本悦宋简体" panose="02000000000000000000" pitchFamily="2" charset="-122"/>
              </a:rPr>
              <a:t>学生：陈 晓 伟</a:t>
            </a:r>
            <a:endParaRPr kumimoji="1" lang="zh-CN" altLang="en-US" sz="2400" b="1"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76" name="矩形 75"/>
          <p:cNvSpPr/>
          <p:nvPr/>
        </p:nvSpPr>
        <p:spPr>
          <a:xfrm>
            <a:off x="1924336" y="2533715"/>
            <a:ext cx="584124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1940255" y="3996300"/>
            <a:ext cx="584124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1"/>
          <p:cNvGrpSpPr/>
          <p:nvPr/>
        </p:nvGrpSpPr>
        <p:grpSpPr bwMode="auto">
          <a:xfrm rot="20298393">
            <a:off x="6626308" y="-759589"/>
            <a:ext cx="2008093" cy="3142029"/>
            <a:chOff x="-139236" y="-13416"/>
            <a:chExt cx="2386031" cy="2857973"/>
          </a:xfrm>
          <a:solidFill>
            <a:srgbClr val="157E9F"/>
          </a:solidFill>
        </p:grpSpPr>
        <p:sp>
          <p:nvSpPr>
            <p:cNvPr id="79" name="矩形 13"/>
            <p:cNvSpPr>
              <a:spLocks noChangeArrowheads="1"/>
            </p:cNvSpPr>
            <p:nvPr/>
          </p:nvSpPr>
          <p:spPr bwMode="auto">
            <a:xfrm rot="2727610">
              <a:off x="-370321" y="1183522"/>
              <a:ext cx="2857973" cy="464098"/>
            </a:xfrm>
            <a:prstGeom prst="rect">
              <a:avLst/>
            </a:prstGeom>
            <a:solidFill>
              <a:srgbClr val="157E9F"/>
            </a:solidFill>
            <a:ln>
              <a:noFill/>
            </a:ln>
            <a:extLst>
              <a:ext uri="{91240B29-F687-4F45-9708-019B960494DF}">
                <a14:hiddenLine xmlns="" xmlns:a14="http://schemas.microsoft.com/office/drawing/2010/main" w="25400">
                  <a:solidFill>
                    <a:srgbClr val="395E8A"/>
                  </a:solidFill>
                  <a:bevel/>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0"/>
                </a:spcBef>
                <a:buFont typeface="Arial" pitchFamily="34" charset="0"/>
                <a:buNone/>
              </a:pPr>
              <a:endParaRPr lang="zh-CN" altLang="zh-CN" sz="1800" dirty="0">
                <a:solidFill>
                  <a:srgbClr val="C00000"/>
                </a:solidFill>
                <a:latin typeface="宋体" pitchFamily="2" charset="-122"/>
                <a:sym typeface="宋体" pitchFamily="2" charset="-122"/>
              </a:endParaRPr>
            </a:p>
          </p:txBody>
        </p:sp>
        <p:sp>
          <p:nvSpPr>
            <p:cNvPr id="80" name="TextBox 14"/>
            <p:cNvSpPr>
              <a:spLocks noChangeArrowheads="1"/>
            </p:cNvSpPr>
            <p:nvPr/>
          </p:nvSpPr>
          <p:spPr bwMode="auto">
            <a:xfrm rot="2748894">
              <a:off x="304191" y="1271772"/>
              <a:ext cx="1690022" cy="438843"/>
            </a:xfrm>
            <a:prstGeom prst="rect">
              <a:avLst/>
            </a:prstGeom>
            <a:solidFill>
              <a:srgbClr val="157E9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spcBef>
                  <a:spcPct val="0"/>
                </a:spcBef>
                <a:buNone/>
              </a:pPr>
              <a:r>
                <a:rPr lang="en-US" altLang="zh-CN" sz="1800" b="1" dirty="0" smtClean="0">
                  <a:solidFill>
                    <a:schemeClr val="bg1"/>
                  </a:solidFill>
                  <a:latin typeface="微软雅黑" pitchFamily="34" charset="-122"/>
                  <a:ea typeface="微软雅黑" pitchFamily="34" charset="-122"/>
                  <a:sym typeface="微软雅黑" pitchFamily="34" charset="-122"/>
                </a:rPr>
                <a:t>2018·05·20</a:t>
              </a:r>
              <a:endParaRPr lang="zh-CN" altLang="en-US" sz="1800" b="1" dirty="0">
                <a:solidFill>
                  <a:schemeClr val="bg1"/>
                </a:solidFill>
                <a:latin typeface="微软雅黑" pitchFamily="34" charset="-122"/>
                <a:ea typeface="微软雅黑" pitchFamily="34" charset="-122"/>
                <a:sym typeface="微软雅黑" pitchFamily="34" charset="-122"/>
              </a:endParaRPr>
            </a:p>
          </p:txBody>
        </p:sp>
        <p:sp>
          <p:nvSpPr>
            <p:cNvPr id="81" name="直接连接符 15"/>
            <p:cNvSpPr>
              <a:spLocks noChangeShapeType="1"/>
            </p:cNvSpPr>
            <p:nvPr/>
          </p:nvSpPr>
          <p:spPr bwMode="auto">
            <a:xfrm>
              <a:off x="-139236" y="655498"/>
              <a:ext cx="2192282" cy="1696010"/>
            </a:xfrm>
            <a:prstGeom prst="line">
              <a:avLst/>
            </a:prstGeom>
            <a:grpFill/>
            <a:ln w="9525">
              <a:solidFill>
                <a:schemeClr val="bg1"/>
              </a:solidFill>
              <a:prstDash val="dash"/>
              <a:bevel/>
            </a:ln>
          </p:spPr>
          <p:txBody>
            <a:bodyPr/>
            <a:lstStyle/>
            <a:p>
              <a:endParaRPr lang="zh-CN" altLang="en-US"/>
            </a:p>
          </p:txBody>
        </p:sp>
        <p:sp>
          <p:nvSpPr>
            <p:cNvPr id="82" name="直接连接符 16"/>
            <p:cNvSpPr>
              <a:spLocks noChangeShapeType="1"/>
            </p:cNvSpPr>
            <p:nvPr/>
          </p:nvSpPr>
          <p:spPr bwMode="auto">
            <a:xfrm>
              <a:off x="86958" y="507185"/>
              <a:ext cx="2159837" cy="1666691"/>
            </a:xfrm>
            <a:prstGeom prst="line">
              <a:avLst/>
            </a:prstGeom>
            <a:grpFill/>
            <a:ln w="9525">
              <a:solidFill>
                <a:schemeClr val="bg1"/>
              </a:solidFill>
              <a:prstDash val="dash"/>
              <a:bevel/>
            </a:ln>
          </p:spPr>
          <p:txBody>
            <a:bodyPr/>
            <a:lstStyle/>
            <a:p>
              <a:endParaRPr lang="zh-CN" altLang="en-US"/>
            </a:p>
          </p:txBody>
        </p:sp>
      </p:grpSp>
      <p:grpSp>
        <p:nvGrpSpPr>
          <p:cNvPr id="83" name="组合 82"/>
          <p:cNvGrpSpPr/>
          <p:nvPr/>
        </p:nvGrpSpPr>
        <p:grpSpPr>
          <a:xfrm>
            <a:off x="3206788" y="780784"/>
            <a:ext cx="3288891" cy="1450470"/>
            <a:chOff x="3008671" y="1043912"/>
            <a:chExt cx="3288891" cy="1450470"/>
          </a:xfrm>
        </p:grpSpPr>
        <p:sp>
          <p:nvSpPr>
            <p:cNvPr id="84" name="矩形 83"/>
            <p:cNvSpPr/>
            <p:nvPr/>
          </p:nvSpPr>
          <p:spPr>
            <a:xfrm>
              <a:off x="3008671" y="1533832"/>
              <a:ext cx="3288891" cy="9605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a:prstTxWarp prst="textArchDown">
                <a:avLst>
                  <a:gd name="adj" fmla="val 29061"/>
                </a:avLst>
              </a:prstTxWarp>
              <a:spAutoFit/>
            </a:bodyPr>
            <a:lstStyle/>
            <a:p>
              <a:r>
                <a:rPr kumimoji="1" lang="zh-CN" altLang="en-US" sz="2800" b="1" dirty="0" smtClean="0">
                  <a:solidFill>
                    <a:srgbClr val="157E9F"/>
                  </a:solidFill>
                  <a:latin typeface="方正清刻本悦宋简体" panose="02000000000000000000" pitchFamily="2" charset="-122"/>
                  <a:ea typeface="方正清刻本悦宋简体" panose="02000000000000000000" pitchFamily="2" charset="-122"/>
                </a:rPr>
                <a:t> </a:t>
              </a:r>
              <a:r>
                <a:rPr kumimoji="1" lang="zh-CN" altLang="en-US" sz="2800" b="1" dirty="0" smtClean="0">
                  <a:solidFill>
                    <a:schemeClr val="tx1"/>
                  </a:solidFill>
                  <a:latin typeface="方正清刻本悦宋简体" panose="02000000000000000000" pitchFamily="2" charset="-122"/>
                  <a:ea typeface="方正清刻本悦宋简体" panose="02000000000000000000" pitchFamily="2" charset="-122"/>
                </a:rPr>
                <a:t>博士研究生毕业答辩 </a:t>
              </a:r>
              <a:endParaRPr kumimoji="1" lang="zh-CN" altLang="en-US" sz="2800" b="1" dirty="0">
                <a:solidFill>
                  <a:schemeClr val="tx1"/>
                </a:solidFill>
                <a:latin typeface="方正清刻本悦宋简体" panose="02000000000000000000" pitchFamily="2" charset="-122"/>
                <a:ea typeface="方正清刻本悦宋简体" panose="02000000000000000000" pitchFamily="2" charset="-122"/>
              </a:endParaRPr>
            </a:p>
          </p:txBody>
        </p:sp>
        <p:pic>
          <p:nvPicPr>
            <p:cNvPr id="85" name="图片 84" descr="校徽修改版.png"/>
            <p:cNvPicPr>
              <a:picLocks noChangeAspect="1"/>
            </p:cNvPicPr>
            <p:nvPr/>
          </p:nvPicPr>
          <p:blipFill>
            <a:blip r:embed="rId2"/>
            <a:stretch>
              <a:fillRect/>
            </a:stretch>
          </p:blipFill>
          <p:spPr>
            <a:xfrm>
              <a:off x="3878827" y="1043912"/>
              <a:ext cx="1371601" cy="1289305"/>
            </a:xfrm>
            <a:prstGeom prst="rect">
              <a:avLst/>
            </a:prstGeom>
          </p:spPr>
        </p:pic>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639958" y="266510"/>
            <a:ext cx="6504042"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3" name="内容占位符 2"/>
          <p:cNvSpPr>
            <a:spLocks noGrp="1"/>
          </p:cNvSpPr>
          <p:nvPr>
            <p:ph idx="1"/>
          </p:nvPr>
        </p:nvSpPr>
        <p:spPr>
          <a:xfrm>
            <a:off x="4572855" y="928047"/>
            <a:ext cx="4107121" cy="3384645"/>
          </a:xfrm>
        </p:spPr>
        <p:style>
          <a:lnRef idx="2">
            <a:schemeClr val="accent2"/>
          </a:lnRef>
          <a:fillRef idx="1">
            <a:schemeClr val="lt1"/>
          </a:fillRef>
          <a:effectRef idx="0">
            <a:schemeClr val="accent2"/>
          </a:effectRef>
          <a:fontRef idx="minor">
            <a:schemeClr val="dk1"/>
          </a:fontRef>
        </p:style>
        <p:txBody>
          <a:bodyPr>
            <a:noAutofit/>
          </a:bodyPr>
          <a:lstStyle/>
          <a:p>
            <a:r>
              <a:rPr lang="zh-CN" altLang="en-US" sz="2400" b="1" dirty="0" smtClean="0">
                <a:latin typeface="微软雅黑" pitchFamily="34" charset="-122"/>
                <a:ea typeface="微软雅黑" pitchFamily="34" charset="-122"/>
              </a:rPr>
              <a:t>合成方法稳定，简单，可批量生产。</a:t>
            </a:r>
            <a:endParaRPr lang="en-US" altLang="zh-CN" sz="2400" b="1" dirty="0" smtClean="0">
              <a:latin typeface="微软雅黑" pitchFamily="34" charset="-122"/>
              <a:ea typeface="微软雅黑" pitchFamily="34" charset="-122"/>
            </a:endParaRPr>
          </a:p>
          <a:p>
            <a:r>
              <a:rPr lang="zh-CN" altLang="en-US" sz="2400" b="1" dirty="0" smtClean="0">
                <a:latin typeface="微软雅黑" pitchFamily="34" charset="-122"/>
                <a:ea typeface="微软雅黑" pitchFamily="34" charset="-122"/>
              </a:rPr>
              <a:t>生物相容性好，安全浓度范围大。</a:t>
            </a:r>
            <a:endParaRPr lang="en-US" altLang="zh-CN" sz="2400" b="1" dirty="0" smtClean="0">
              <a:latin typeface="微软雅黑" pitchFamily="34" charset="-122"/>
              <a:ea typeface="微软雅黑" pitchFamily="34" charset="-122"/>
            </a:endParaRPr>
          </a:p>
          <a:p>
            <a:r>
              <a:rPr lang="zh-CN" altLang="en-US" sz="2400" b="1" dirty="0" smtClean="0">
                <a:latin typeface="微软雅黑" pitchFamily="34" charset="-122"/>
                <a:ea typeface="微软雅黑" pitchFamily="34" charset="-122"/>
              </a:rPr>
              <a:t>中空介孔结构，比表面积大，更易装载各种药物。</a:t>
            </a:r>
            <a:endParaRPr lang="en-US" altLang="zh-CN" sz="2400" b="1" dirty="0" smtClean="0">
              <a:latin typeface="微软雅黑" pitchFamily="34" charset="-122"/>
              <a:ea typeface="微软雅黑" pitchFamily="34" charset="-122"/>
            </a:endParaRPr>
          </a:p>
          <a:p>
            <a:r>
              <a:rPr lang="zh-CN" altLang="en-US" sz="2400" b="1" dirty="0" smtClean="0">
                <a:latin typeface="微软雅黑" pitchFamily="34" charset="-122"/>
                <a:ea typeface="微软雅黑" pitchFamily="34" charset="-122"/>
              </a:rPr>
              <a:t>中空结构对离子液有“离子限域” 作用，增强离子液微波增敏效能。</a:t>
            </a:r>
            <a:endParaRPr lang="zh-CN" altLang="en-US" sz="2400" b="1" dirty="0">
              <a:latin typeface="微软雅黑" pitchFamily="34" charset="-122"/>
              <a:ea typeface="微软雅黑" pitchFamily="34" charset="-122"/>
            </a:endParaRPr>
          </a:p>
        </p:txBody>
      </p:sp>
      <p:sp>
        <p:nvSpPr>
          <p:cNvPr id="4" name="矩形 3"/>
          <p:cNvSpPr/>
          <p:nvPr/>
        </p:nvSpPr>
        <p:spPr>
          <a:xfrm>
            <a:off x="2720113" y="322399"/>
            <a:ext cx="5530673" cy="369328"/>
          </a:xfrm>
          <a:prstGeom prst="rect">
            <a:avLst/>
          </a:prstGeom>
        </p:spPr>
        <p:txBody>
          <a:bodyPr wrap="none" lIns="91436" tIns="45718" rIns="91436" bIns="45718">
            <a:spAutoFit/>
          </a:bodyPr>
          <a:lstStyle/>
          <a:p>
            <a:r>
              <a:rPr lang="zh-CN" altLang="en-US" b="1" dirty="0" smtClean="0">
                <a:solidFill>
                  <a:schemeClr val="bg1"/>
                </a:solidFill>
                <a:latin typeface="微软雅黑" pitchFamily="34" charset="-122"/>
                <a:ea typeface="微软雅黑" pitchFamily="34" charset="-122"/>
              </a:rPr>
              <a:t>纳米二氧化锆应用于构建微波增敏体系的优势及问题</a:t>
            </a:r>
            <a:endParaRPr lang="en-US" altLang="zh-CN" b="1" dirty="0" smtClean="0">
              <a:solidFill>
                <a:schemeClr val="bg1"/>
              </a:solidFill>
              <a:latin typeface="微软雅黑" pitchFamily="34" charset="-122"/>
              <a:ea typeface="微软雅黑" pitchFamily="34" charset="-122"/>
            </a:endParaRPr>
          </a:p>
        </p:txBody>
      </p:sp>
      <p:sp>
        <p:nvSpPr>
          <p:cNvPr id="5" name="圆角矩形 4"/>
          <p:cNvSpPr/>
          <p:nvPr/>
        </p:nvSpPr>
        <p:spPr>
          <a:xfrm rot="16200000" flipV="1">
            <a:off x="8532606" y="310835"/>
            <a:ext cx="484287"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8669527" y="359662"/>
            <a:ext cx="210443"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nvGrpSpPr>
          <p:cNvPr id="12" name="组合 11"/>
          <p:cNvGrpSpPr/>
          <p:nvPr/>
        </p:nvGrpSpPr>
        <p:grpSpPr>
          <a:xfrm>
            <a:off x="433672" y="5022377"/>
            <a:ext cx="494375" cy="436728"/>
            <a:chOff x="9136063" y="5091113"/>
            <a:chExt cx="750888" cy="750888"/>
          </a:xfrm>
          <a:solidFill>
            <a:srgbClr val="157E9F"/>
          </a:solidFill>
        </p:grpSpPr>
        <p:sp>
          <p:nvSpPr>
            <p:cNvPr id="13" name="Oval 50"/>
            <p:cNvSpPr>
              <a:spLocks noChangeArrowheads="1"/>
            </p:cNvSpPr>
            <p:nvPr/>
          </p:nvSpPr>
          <p:spPr bwMode="auto">
            <a:xfrm>
              <a:off x="9471025" y="5237163"/>
              <a:ext cx="90488" cy="90488"/>
            </a:xfrm>
            <a:prstGeom prst="ellipse">
              <a:avLst/>
            </a:pr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zh-CN" altLang="en-US"/>
            </a:p>
          </p:txBody>
        </p:sp>
        <p:sp>
          <p:nvSpPr>
            <p:cNvPr id="14" name="Freeform 51"/>
            <p:cNvSpPr/>
            <p:nvPr/>
          </p:nvSpPr>
          <p:spPr bwMode="auto">
            <a:xfrm>
              <a:off x="9455150" y="5357813"/>
              <a:ext cx="120650" cy="315913"/>
            </a:xfrm>
            <a:custGeom>
              <a:avLst/>
              <a:gdLst>
                <a:gd name="T0" fmla="*/ 57 w 76"/>
                <a:gd name="T1" fmla="*/ 19 h 199"/>
                <a:gd name="T2" fmla="*/ 57 w 76"/>
                <a:gd name="T3" fmla="*/ 9 h 199"/>
                <a:gd name="T4" fmla="*/ 57 w 76"/>
                <a:gd name="T5" fmla="*/ 0 h 199"/>
                <a:gd name="T6" fmla="*/ 0 w 76"/>
                <a:gd name="T7" fmla="*/ 0 h 199"/>
                <a:gd name="T8" fmla="*/ 0 w 76"/>
                <a:gd name="T9" fmla="*/ 19 h 199"/>
                <a:gd name="T10" fmla="*/ 19 w 76"/>
                <a:gd name="T11" fmla="*/ 19 h 199"/>
                <a:gd name="T12" fmla="*/ 19 w 76"/>
                <a:gd name="T13" fmla="*/ 180 h 199"/>
                <a:gd name="T14" fmla="*/ 0 w 76"/>
                <a:gd name="T15" fmla="*/ 180 h 199"/>
                <a:gd name="T16" fmla="*/ 0 w 76"/>
                <a:gd name="T17" fmla="*/ 199 h 199"/>
                <a:gd name="T18" fmla="*/ 76 w 76"/>
                <a:gd name="T19" fmla="*/ 199 h 199"/>
                <a:gd name="T20" fmla="*/ 76 w 76"/>
                <a:gd name="T21" fmla="*/ 180 h 199"/>
                <a:gd name="T22" fmla="*/ 57 w 76"/>
                <a:gd name="T23" fmla="*/ 180 h 199"/>
                <a:gd name="T24" fmla="*/ 57 w 76"/>
                <a:gd name="T25" fmla="*/ 1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99">
                  <a:moveTo>
                    <a:pt x="57" y="19"/>
                  </a:moveTo>
                  <a:lnTo>
                    <a:pt x="57" y="9"/>
                  </a:lnTo>
                  <a:lnTo>
                    <a:pt x="57" y="0"/>
                  </a:lnTo>
                  <a:lnTo>
                    <a:pt x="0" y="0"/>
                  </a:lnTo>
                  <a:lnTo>
                    <a:pt x="0" y="19"/>
                  </a:lnTo>
                  <a:lnTo>
                    <a:pt x="19" y="19"/>
                  </a:lnTo>
                  <a:lnTo>
                    <a:pt x="19" y="180"/>
                  </a:lnTo>
                  <a:lnTo>
                    <a:pt x="0" y="180"/>
                  </a:lnTo>
                  <a:lnTo>
                    <a:pt x="0" y="199"/>
                  </a:lnTo>
                  <a:lnTo>
                    <a:pt x="76" y="199"/>
                  </a:lnTo>
                  <a:lnTo>
                    <a:pt x="76" y="180"/>
                  </a:lnTo>
                  <a:lnTo>
                    <a:pt x="57" y="180"/>
                  </a:lnTo>
                  <a:lnTo>
                    <a:pt x="57" y="19"/>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zh-CN" altLang="en-US"/>
            </a:p>
          </p:txBody>
        </p:sp>
        <p:sp>
          <p:nvSpPr>
            <p:cNvPr id="15" name="Freeform 52"/>
            <p:cNvSpPr>
              <a:spLocks noEditPoints="1"/>
            </p:cNvSpPr>
            <p:nvPr/>
          </p:nvSpPr>
          <p:spPr bwMode="auto">
            <a:xfrm>
              <a:off x="9136063" y="5091113"/>
              <a:ext cx="750888" cy="750888"/>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92"/>
                  </a:moveTo>
                  <a:cubicBezTo>
                    <a:pt x="50" y="192"/>
                    <a:pt x="8" y="150"/>
                    <a:pt x="8" y="100"/>
                  </a:cubicBezTo>
                  <a:cubicBezTo>
                    <a:pt x="8" y="49"/>
                    <a:pt x="50" y="8"/>
                    <a:pt x="100" y="8"/>
                  </a:cubicBezTo>
                  <a:cubicBezTo>
                    <a:pt x="151" y="8"/>
                    <a:pt x="192" y="49"/>
                    <a:pt x="192" y="100"/>
                  </a:cubicBezTo>
                  <a:cubicBezTo>
                    <a:pt x="192" y="150"/>
                    <a:pt x="151" y="192"/>
                    <a:pt x="100" y="19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a:lstStyle/>
            <a:p>
              <a:pPr>
                <a:defRPr/>
              </a:pPr>
              <a:endParaRPr lang="zh-CN" altLang="en-US"/>
            </a:p>
          </p:txBody>
        </p:sp>
      </p:grpSp>
      <p:sp>
        <p:nvSpPr>
          <p:cNvPr id="16" name="TextBox 15"/>
          <p:cNvSpPr txBox="1"/>
          <p:nvPr/>
        </p:nvSpPr>
        <p:spPr>
          <a:xfrm>
            <a:off x="1064525" y="4831308"/>
            <a:ext cx="7287903" cy="168905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ct val="150000"/>
              </a:lnSpc>
            </a:pPr>
            <a:r>
              <a:rPr lang="zh-CN" altLang="en-US" sz="2400" b="1" dirty="0" smtClean="0">
                <a:solidFill>
                  <a:schemeClr val="tx1"/>
                </a:solidFill>
                <a:latin typeface="微软雅黑" pitchFamily="34" charset="-122"/>
                <a:ea typeface="微软雅黑" pitchFamily="34" charset="-122"/>
              </a:rPr>
              <a:t>纳米二氧化锆前期</a:t>
            </a:r>
            <a:r>
              <a:rPr lang="zh-CN" altLang="en-US" sz="2400" b="1" dirty="0" smtClean="0">
                <a:latin typeface="微软雅黑" pitchFamily="34" charset="-122"/>
                <a:ea typeface="微软雅黑" pitchFamily="34" charset="-122"/>
              </a:rPr>
              <a:t>研究中，对肿瘤的靶向作用都来自与肿瘤对纳米的增强阻滞效应，属于被动靶向，对肿瘤细胞的主动靶向性有待提高。</a:t>
            </a:r>
          </a:p>
        </p:txBody>
      </p:sp>
      <p:sp>
        <p:nvSpPr>
          <p:cNvPr id="17" name="笑脸 16"/>
          <p:cNvSpPr/>
          <p:nvPr/>
        </p:nvSpPr>
        <p:spPr>
          <a:xfrm>
            <a:off x="4121624" y="928049"/>
            <a:ext cx="423080" cy="423080"/>
          </a:xfrm>
          <a:prstGeom prst="smileyFace">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35301" y="109557"/>
            <a:ext cx="2012089" cy="715581"/>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3200" b="1" dirty="0" smtClean="0">
                <a:solidFill>
                  <a:srgbClr val="157E9F"/>
                </a:solidFill>
                <a:latin typeface="方正清刻本悦宋简体" panose="02000000000000000000" pitchFamily="2" charset="-122"/>
                <a:ea typeface="方正清刻本悦宋简体" panose="02000000000000000000" pitchFamily="2" charset="-122"/>
              </a:rPr>
              <a:t>研究背景</a:t>
            </a:r>
            <a:endParaRPr lang="en-US" altLang="zh-CN" sz="2800" b="1" dirty="0">
              <a:solidFill>
                <a:srgbClr val="157E9F"/>
              </a:solidFill>
              <a:latin typeface="方正清刻本悦宋简体" panose="02000000000000000000" pitchFamily="2" charset="-122"/>
              <a:ea typeface="方正清刻本悦宋简体" panose="02000000000000000000" pitchFamily="2" charset="-122"/>
            </a:endParaRPr>
          </a:p>
        </p:txBody>
      </p:sp>
      <p:pic>
        <p:nvPicPr>
          <p:cNvPr id="12289" name="Picture 1" descr="C:\Users\Xiaowei Chen\Desktop\陈晓伟毕业论文\20180131文章及图片参考文献\3.jpg"/>
          <p:cNvPicPr>
            <a:picLocks noChangeAspect="1" noChangeArrowheads="1"/>
          </p:cNvPicPr>
          <p:nvPr/>
        </p:nvPicPr>
        <p:blipFill>
          <a:blip r:embed="rId3" cstate="print"/>
          <a:stretch>
            <a:fillRect/>
          </a:stretch>
        </p:blipFill>
        <p:spPr bwMode="auto">
          <a:xfrm>
            <a:off x="600505" y="945251"/>
            <a:ext cx="3480176" cy="3395809"/>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2605240" y="252862"/>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9" name="矩形 1768"/>
          <p:cNvSpPr/>
          <p:nvPr/>
        </p:nvSpPr>
        <p:spPr>
          <a:xfrm>
            <a:off x="2616874" y="322400"/>
            <a:ext cx="2236502" cy="400105"/>
          </a:xfrm>
          <a:prstGeom prst="rect">
            <a:avLst/>
          </a:prstGeom>
        </p:spPr>
        <p:txBody>
          <a:bodyPr wrap="none" lIns="91436" tIns="45718" rIns="91436" bIns="45718">
            <a:spAutoFit/>
          </a:bodyPr>
          <a:lstStyle/>
          <a:p>
            <a:pPr algn="ctr"/>
            <a:r>
              <a:rPr lang="zh-CN" altLang="en-US" sz="2000" b="1" dirty="0" smtClean="0">
                <a:solidFill>
                  <a:schemeClr val="bg1"/>
                </a:solidFill>
                <a:latin typeface="微软雅黑" pitchFamily="34" charset="-122"/>
                <a:ea typeface="微软雅黑" pitchFamily="34" charset="-122"/>
              </a:rPr>
              <a:t>纳米材料的靶向性</a:t>
            </a:r>
            <a:endParaRPr lang="en-US" altLang="zh-CN" sz="2000" b="1"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8532606" y="310835"/>
            <a:ext cx="484287"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8669527" y="359662"/>
            <a:ext cx="210443"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nvGrpSpPr>
          <p:cNvPr id="21" name="Group 27"/>
          <p:cNvGrpSpPr/>
          <p:nvPr>
            <p:custDataLst>
              <p:tags r:id="rId1"/>
            </p:custDataLst>
          </p:nvPr>
        </p:nvGrpSpPr>
        <p:grpSpPr bwMode="gray">
          <a:xfrm>
            <a:off x="6359857" y="2169994"/>
            <a:ext cx="2366139" cy="1938060"/>
            <a:chOff x="1832768" y="1268759"/>
            <a:chExt cx="6240462" cy="3571875"/>
          </a:xfrm>
          <a:solidFill>
            <a:schemeClr val="tx2">
              <a:alpha val="71000"/>
            </a:schemeClr>
          </a:solidFill>
        </p:grpSpPr>
        <p:sp>
          <p:nvSpPr>
            <p:cNvPr id="22" name="Freeform 53"/>
            <p:cNvSpPr>
              <a:spLocks noChangeAspect="1"/>
            </p:cNvSpPr>
            <p:nvPr/>
          </p:nvSpPr>
          <p:spPr bwMode="gray">
            <a:xfrm>
              <a:off x="7279480" y="4464397"/>
              <a:ext cx="63500" cy="68263"/>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 name="Freeform 54"/>
            <p:cNvSpPr>
              <a:spLocks noChangeAspect="1"/>
            </p:cNvSpPr>
            <p:nvPr/>
          </p:nvSpPr>
          <p:spPr bwMode="gray">
            <a:xfrm>
              <a:off x="6728617" y="3878609"/>
              <a:ext cx="704850" cy="550863"/>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 name="Freeform 55"/>
            <p:cNvSpPr>
              <a:spLocks noChangeAspect="1"/>
            </p:cNvSpPr>
            <p:nvPr/>
          </p:nvSpPr>
          <p:spPr bwMode="gray">
            <a:xfrm>
              <a:off x="7657305" y="4462809"/>
              <a:ext cx="134938" cy="146050"/>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 name="Freeform 56"/>
            <p:cNvSpPr>
              <a:spLocks noChangeAspect="1"/>
            </p:cNvSpPr>
            <p:nvPr/>
          </p:nvSpPr>
          <p:spPr bwMode="gray">
            <a:xfrm>
              <a:off x="7765255" y="4327872"/>
              <a:ext cx="100013" cy="157163"/>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 name="Freeform 57"/>
            <p:cNvSpPr>
              <a:spLocks noChangeAspect="1"/>
            </p:cNvSpPr>
            <p:nvPr/>
          </p:nvSpPr>
          <p:spPr bwMode="gray">
            <a:xfrm>
              <a:off x="7612855" y="4050059"/>
              <a:ext cx="50800" cy="41275"/>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9" name="Freeform 58"/>
            <p:cNvSpPr>
              <a:spLocks noChangeAspect="1"/>
            </p:cNvSpPr>
            <p:nvPr/>
          </p:nvSpPr>
          <p:spPr bwMode="gray">
            <a:xfrm>
              <a:off x="5965030" y="2859434"/>
              <a:ext cx="192088" cy="92075"/>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0" name="Freeform 59"/>
            <p:cNvSpPr>
              <a:spLocks noChangeAspect="1"/>
            </p:cNvSpPr>
            <p:nvPr/>
          </p:nvSpPr>
          <p:spPr bwMode="gray">
            <a:xfrm>
              <a:off x="5933280" y="2910234"/>
              <a:ext cx="131763" cy="98425"/>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1" name="Freeform 60"/>
            <p:cNvSpPr>
              <a:spLocks noChangeAspect="1"/>
            </p:cNvSpPr>
            <p:nvPr/>
          </p:nvSpPr>
          <p:spPr bwMode="gray">
            <a:xfrm>
              <a:off x="5995192" y="2930872"/>
              <a:ext cx="4763" cy="6350"/>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2" name="Freeform 61"/>
            <p:cNvSpPr>
              <a:spLocks noChangeAspect="1"/>
            </p:cNvSpPr>
            <p:nvPr/>
          </p:nvSpPr>
          <p:spPr bwMode="gray">
            <a:xfrm>
              <a:off x="6006305" y="2934047"/>
              <a:ext cx="4763" cy="3175"/>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3" name="Freeform 62"/>
            <p:cNvSpPr>
              <a:spLocks noChangeAspect="1"/>
            </p:cNvSpPr>
            <p:nvPr/>
          </p:nvSpPr>
          <p:spPr bwMode="gray">
            <a:xfrm>
              <a:off x="5987255" y="2937222"/>
              <a:ext cx="3175" cy="3175"/>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4" name="Freeform 63"/>
            <p:cNvSpPr>
              <a:spLocks noChangeAspect="1"/>
            </p:cNvSpPr>
            <p:nvPr/>
          </p:nvSpPr>
          <p:spPr bwMode="gray">
            <a:xfrm>
              <a:off x="5812630" y="2968972"/>
              <a:ext cx="250825" cy="190500"/>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5" name="Freeform 64"/>
            <p:cNvSpPr>
              <a:spLocks noChangeAspect="1"/>
            </p:cNvSpPr>
            <p:nvPr/>
          </p:nvSpPr>
          <p:spPr bwMode="gray">
            <a:xfrm>
              <a:off x="6419055" y="3594447"/>
              <a:ext cx="188913" cy="200025"/>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6" name="Freeform 65"/>
            <p:cNvSpPr>
              <a:spLocks noChangeAspect="1"/>
            </p:cNvSpPr>
            <p:nvPr/>
          </p:nvSpPr>
          <p:spPr bwMode="gray">
            <a:xfrm>
              <a:off x="6593680" y="3794472"/>
              <a:ext cx="160338" cy="50800"/>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7" name="Freeform 66"/>
            <p:cNvSpPr>
              <a:spLocks noChangeAspect="1"/>
            </p:cNvSpPr>
            <p:nvPr/>
          </p:nvSpPr>
          <p:spPr bwMode="gray">
            <a:xfrm>
              <a:off x="6657180" y="3616672"/>
              <a:ext cx="173038" cy="147638"/>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8" name="Freeform 67"/>
            <p:cNvSpPr>
              <a:spLocks noChangeAspect="1"/>
            </p:cNvSpPr>
            <p:nvPr/>
          </p:nvSpPr>
          <p:spPr bwMode="gray">
            <a:xfrm>
              <a:off x="7344567" y="3764309"/>
              <a:ext cx="69850" cy="38100"/>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49" name="Freeform 68"/>
            <p:cNvSpPr>
              <a:spLocks noChangeAspect="1"/>
            </p:cNvSpPr>
            <p:nvPr/>
          </p:nvSpPr>
          <p:spPr bwMode="gray">
            <a:xfrm>
              <a:off x="7215980" y="3737322"/>
              <a:ext cx="173038" cy="141288"/>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50" name="Group 69"/>
            <p:cNvGrpSpPr>
              <a:grpSpLocks noChangeAspect="1"/>
            </p:cNvGrpSpPr>
            <p:nvPr/>
          </p:nvGrpSpPr>
          <p:grpSpPr bwMode="gray">
            <a:xfrm>
              <a:off x="6801642" y="3364259"/>
              <a:ext cx="161925" cy="231775"/>
              <a:chOff x="3802" y="2280"/>
              <a:chExt cx="102" cy="146"/>
            </a:xfrm>
            <a:grpFill/>
          </p:grpSpPr>
          <p:sp>
            <p:nvSpPr>
              <p:cNvPr id="376" name="Freeform 70"/>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7" name="Freeform 71"/>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8" name="Freeform 72"/>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9" name="Freeform 73"/>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0" name="Freeform 74"/>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1" name="Freeform 75"/>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2" name="Freeform 76"/>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3" name="Freeform 77"/>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4" name="Freeform 78"/>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5" name="Freeform 79"/>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86" name="Freeform 80"/>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51" name="Freeform 81"/>
            <p:cNvSpPr>
              <a:spLocks noChangeAspect="1"/>
            </p:cNvSpPr>
            <p:nvPr/>
          </p:nvSpPr>
          <p:spPr bwMode="gray">
            <a:xfrm>
              <a:off x="6744492" y="3603972"/>
              <a:ext cx="23813" cy="19050"/>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2" name="Freeform 82"/>
            <p:cNvSpPr>
              <a:spLocks noChangeAspect="1"/>
            </p:cNvSpPr>
            <p:nvPr/>
          </p:nvSpPr>
          <p:spPr bwMode="gray">
            <a:xfrm>
              <a:off x="6781005" y="3748434"/>
              <a:ext cx="4763" cy="14288"/>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3" name="Freeform 83"/>
            <p:cNvSpPr>
              <a:spLocks noChangeAspect="1"/>
            </p:cNvSpPr>
            <p:nvPr/>
          </p:nvSpPr>
          <p:spPr bwMode="gray">
            <a:xfrm>
              <a:off x="6931817" y="3837334"/>
              <a:ext cx="42863" cy="19050"/>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4" name="Freeform 84"/>
            <p:cNvSpPr>
              <a:spLocks noChangeAspect="1"/>
            </p:cNvSpPr>
            <p:nvPr/>
          </p:nvSpPr>
          <p:spPr bwMode="gray">
            <a:xfrm>
              <a:off x="6911180" y="3850034"/>
              <a:ext cx="26988" cy="22225"/>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5" name="Freeform 85"/>
            <p:cNvSpPr>
              <a:spLocks noChangeAspect="1"/>
            </p:cNvSpPr>
            <p:nvPr/>
          </p:nvSpPr>
          <p:spPr bwMode="gray">
            <a:xfrm>
              <a:off x="6987380" y="3740497"/>
              <a:ext cx="50800" cy="19050"/>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6" name="Freeform 86"/>
            <p:cNvSpPr>
              <a:spLocks noChangeAspect="1"/>
            </p:cNvSpPr>
            <p:nvPr/>
          </p:nvSpPr>
          <p:spPr bwMode="gray">
            <a:xfrm>
              <a:off x="6830217" y="3662709"/>
              <a:ext cx="109538" cy="128588"/>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7" name="Freeform 87"/>
            <p:cNvSpPr>
              <a:spLocks noChangeAspect="1"/>
            </p:cNvSpPr>
            <p:nvPr/>
          </p:nvSpPr>
          <p:spPr bwMode="gray">
            <a:xfrm>
              <a:off x="6977855" y="3653184"/>
              <a:ext cx="25400" cy="53975"/>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8" name="Freeform 88"/>
            <p:cNvSpPr>
              <a:spLocks noChangeAspect="1"/>
            </p:cNvSpPr>
            <p:nvPr/>
          </p:nvSpPr>
          <p:spPr bwMode="gray">
            <a:xfrm>
              <a:off x="7039767" y="3699222"/>
              <a:ext cx="180975" cy="152400"/>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59" name="Freeform 89"/>
            <p:cNvSpPr>
              <a:spLocks noChangeAspect="1"/>
            </p:cNvSpPr>
            <p:nvPr/>
          </p:nvSpPr>
          <p:spPr bwMode="gray">
            <a:xfrm>
              <a:off x="7387430" y="3737322"/>
              <a:ext cx="41275" cy="38100"/>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0" name="Freeform 90"/>
            <p:cNvSpPr>
              <a:spLocks noChangeAspect="1"/>
            </p:cNvSpPr>
            <p:nvPr/>
          </p:nvSpPr>
          <p:spPr bwMode="gray">
            <a:xfrm>
              <a:off x="6538117" y="3280122"/>
              <a:ext cx="125413" cy="263525"/>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1" name="Freeform 91"/>
            <p:cNvSpPr>
              <a:spLocks noChangeAspect="1"/>
            </p:cNvSpPr>
            <p:nvPr/>
          </p:nvSpPr>
          <p:spPr bwMode="gray">
            <a:xfrm>
              <a:off x="6668292" y="3572222"/>
              <a:ext cx="168275" cy="104775"/>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2" name="Freeform 92"/>
            <p:cNvSpPr>
              <a:spLocks noChangeAspect="1"/>
            </p:cNvSpPr>
            <p:nvPr/>
          </p:nvSpPr>
          <p:spPr bwMode="gray">
            <a:xfrm>
              <a:off x="6504780" y="3575397"/>
              <a:ext cx="71438" cy="93663"/>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3" name="Freeform 93"/>
            <p:cNvSpPr>
              <a:spLocks noChangeAspect="1"/>
            </p:cNvSpPr>
            <p:nvPr/>
          </p:nvSpPr>
          <p:spPr bwMode="gray">
            <a:xfrm>
              <a:off x="6460330" y="3326159"/>
              <a:ext cx="136525" cy="268288"/>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4" name="Freeform 94"/>
            <p:cNvSpPr>
              <a:spLocks noChangeAspect="1"/>
            </p:cNvSpPr>
            <p:nvPr/>
          </p:nvSpPr>
          <p:spPr bwMode="gray">
            <a:xfrm>
              <a:off x="6366667" y="3181697"/>
              <a:ext cx="153988" cy="333375"/>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5" name="Freeform 95"/>
            <p:cNvSpPr>
              <a:spLocks noChangeAspect="1"/>
            </p:cNvSpPr>
            <p:nvPr/>
          </p:nvSpPr>
          <p:spPr bwMode="gray">
            <a:xfrm>
              <a:off x="6541292" y="3435697"/>
              <a:ext cx="92075" cy="74613"/>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66" name="Freeform 96"/>
            <p:cNvSpPr>
              <a:spLocks noChangeAspect="1"/>
            </p:cNvSpPr>
            <p:nvPr/>
          </p:nvSpPr>
          <p:spPr bwMode="gray">
            <a:xfrm>
              <a:off x="6504780" y="3292822"/>
              <a:ext cx="125413" cy="155575"/>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67" name="Group 97"/>
            <p:cNvGrpSpPr>
              <a:grpSpLocks noChangeAspect="1"/>
            </p:cNvGrpSpPr>
            <p:nvPr/>
          </p:nvGrpSpPr>
          <p:grpSpPr bwMode="gray">
            <a:xfrm>
              <a:off x="5818980" y="3002309"/>
              <a:ext cx="636588" cy="587375"/>
              <a:chOff x="3183" y="2052"/>
              <a:chExt cx="401" cy="370"/>
            </a:xfrm>
            <a:grpFill/>
          </p:grpSpPr>
          <p:sp>
            <p:nvSpPr>
              <p:cNvPr id="369" name="Freeform 98"/>
              <p:cNvSpPr>
                <a:spLocks noChangeAspect="1"/>
              </p:cNvSpPr>
              <p:nvPr/>
            </p:nvSpPr>
            <p:spPr bwMode="gray">
              <a:xfrm>
                <a:off x="3509" y="2232"/>
                <a:ext cx="3" cy="5"/>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0" name="Freeform 99"/>
              <p:cNvSpPr>
                <a:spLocks noChangeAspect="1"/>
              </p:cNvSpPr>
              <p:nvPr/>
            </p:nvSpPr>
            <p:spPr bwMode="gray">
              <a:xfrm>
                <a:off x="3262" y="2066"/>
                <a:ext cx="322" cy="332"/>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1" name="Freeform 100"/>
              <p:cNvSpPr>
                <a:spLocks noChangeAspect="1"/>
              </p:cNvSpPr>
              <p:nvPr/>
            </p:nvSpPr>
            <p:spPr bwMode="gray">
              <a:xfrm>
                <a:off x="3183" y="2052"/>
                <a:ext cx="184" cy="168"/>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2" name="Freeform 101"/>
              <p:cNvSpPr>
                <a:spLocks noChangeAspect="1"/>
              </p:cNvSpPr>
              <p:nvPr/>
            </p:nvSpPr>
            <p:spPr bwMode="gray">
              <a:xfrm>
                <a:off x="3489" y="2165"/>
                <a:ext cx="37" cy="20"/>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3" name="Freeform 102"/>
              <p:cNvSpPr>
                <a:spLocks noChangeAspect="1"/>
              </p:cNvSpPr>
              <p:nvPr/>
            </p:nvSpPr>
            <p:spPr bwMode="gray">
              <a:xfrm>
                <a:off x="3394" y="2140"/>
                <a:ext cx="88" cy="49"/>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4" name="Freeform 103"/>
              <p:cNvSpPr>
                <a:spLocks noChangeAspect="1"/>
              </p:cNvSpPr>
              <p:nvPr/>
            </p:nvSpPr>
            <p:spPr bwMode="gray">
              <a:xfrm>
                <a:off x="3479" y="2187"/>
                <a:ext cx="52" cy="67"/>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75" name="Freeform 104"/>
              <p:cNvSpPr>
                <a:spLocks noChangeAspect="1"/>
              </p:cNvSpPr>
              <p:nvPr/>
            </p:nvSpPr>
            <p:spPr bwMode="gray">
              <a:xfrm>
                <a:off x="3390" y="2379"/>
                <a:ext cx="23" cy="43"/>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68" name="Freeform 105"/>
            <p:cNvSpPr>
              <a:spLocks noChangeAspect="1"/>
            </p:cNvSpPr>
            <p:nvPr/>
          </p:nvSpPr>
          <p:spPr bwMode="gray">
            <a:xfrm>
              <a:off x="6850855" y="3240434"/>
              <a:ext cx="30163" cy="63500"/>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69" name="Group 106"/>
            <p:cNvGrpSpPr>
              <a:grpSpLocks noChangeAspect="1"/>
            </p:cNvGrpSpPr>
            <p:nvPr/>
          </p:nvGrpSpPr>
          <p:grpSpPr bwMode="gray">
            <a:xfrm>
              <a:off x="7017542" y="2807047"/>
              <a:ext cx="282575" cy="320675"/>
              <a:chOff x="3938" y="1929"/>
              <a:chExt cx="178" cy="202"/>
            </a:xfrm>
            <a:grpFill/>
          </p:grpSpPr>
          <p:sp>
            <p:nvSpPr>
              <p:cNvPr id="365" name="Freeform 107"/>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6" name="Freeform 108"/>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7" name="Freeform 109"/>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8" name="Freeform 110"/>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70" name="Freeform 111"/>
            <p:cNvSpPr>
              <a:spLocks noChangeAspect="1"/>
            </p:cNvSpPr>
            <p:nvPr/>
          </p:nvSpPr>
          <p:spPr bwMode="gray">
            <a:xfrm>
              <a:off x="6955630" y="2968972"/>
              <a:ext cx="60325" cy="90488"/>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1" name="Freeform 112"/>
            <p:cNvSpPr>
              <a:spLocks noChangeAspect="1"/>
            </p:cNvSpPr>
            <p:nvPr/>
          </p:nvSpPr>
          <p:spPr bwMode="gray">
            <a:xfrm>
              <a:off x="6288880" y="2629247"/>
              <a:ext cx="550863" cy="269875"/>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2" name="Freeform 113"/>
            <p:cNvSpPr>
              <a:spLocks noChangeAspect="1"/>
            </p:cNvSpPr>
            <p:nvPr/>
          </p:nvSpPr>
          <p:spPr bwMode="gray">
            <a:xfrm>
              <a:off x="6650830" y="3335684"/>
              <a:ext cx="41275" cy="36513"/>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3" name="Freeform 114"/>
            <p:cNvSpPr>
              <a:spLocks noChangeAspect="1"/>
            </p:cNvSpPr>
            <p:nvPr/>
          </p:nvSpPr>
          <p:spPr bwMode="gray">
            <a:xfrm>
              <a:off x="6041230" y="2592734"/>
              <a:ext cx="1066800" cy="741363"/>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solidFill>
              <a:srgbClr val="157E9F">
                <a:alpha val="85000"/>
              </a:srgbClr>
            </a:solidFill>
            <a:ln w="6350" cap="flat" cmpd="sng">
              <a:solidFill>
                <a:schemeClr val="bg1"/>
              </a:solidFill>
              <a:prstDash val="solid"/>
              <a:round/>
              <a:headEnd type="none" w="med" len="med"/>
              <a:tailEnd type="none" w="med" len="med"/>
            </a:ln>
            <a:effectLst/>
          </p:spPr>
          <p:txBody>
            <a:bodyPr/>
            <a:lstStyle/>
            <a:p>
              <a:endParaRPr lang="en-US" dirty="0"/>
            </a:p>
          </p:txBody>
        </p:sp>
        <p:sp>
          <p:nvSpPr>
            <p:cNvPr id="74" name="Freeform 115"/>
            <p:cNvSpPr>
              <a:spLocks noChangeAspect="1"/>
            </p:cNvSpPr>
            <p:nvPr/>
          </p:nvSpPr>
          <p:spPr bwMode="gray">
            <a:xfrm>
              <a:off x="6925467" y="2867372"/>
              <a:ext cx="109538" cy="120650"/>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75" name="Group 116"/>
            <p:cNvGrpSpPr>
              <a:grpSpLocks noChangeAspect="1"/>
            </p:cNvGrpSpPr>
            <p:nvPr/>
          </p:nvGrpSpPr>
          <p:grpSpPr bwMode="gray">
            <a:xfrm>
              <a:off x="5099842" y="1268760"/>
              <a:ext cx="2973388" cy="1638300"/>
              <a:chOff x="2730" y="960"/>
              <a:chExt cx="1873" cy="1032"/>
            </a:xfrm>
            <a:grpFill/>
          </p:grpSpPr>
          <p:grpSp>
            <p:nvGrpSpPr>
              <p:cNvPr id="348" name="Group 117"/>
              <p:cNvGrpSpPr>
                <a:grpSpLocks noChangeAspect="1"/>
              </p:cNvGrpSpPr>
              <p:nvPr/>
            </p:nvGrpSpPr>
            <p:grpSpPr bwMode="gray">
              <a:xfrm>
                <a:off x="3044" y="960"/>
                <a:ext cx="1473" cy="481"/>
                <a:chOff x="3044" y="960"/>
                <a:chExt cx="1473" cy="481"/>
              </a:xfrm>
              <a:grpFill/>
            </p:grpSpPr>
            <p:sp>
              <p:nvSpPr>
                <p:cNvPr id="352" name="Freeform 118"/>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3" name="Freeform 119"/>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4" name="Freeform 120"/>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5" name="Freeform 121"/>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6" name="Freeform 122"/>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7" name="Freeform 123"/>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8" name="Freeform 124"/>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9" name="Freeform 125"/>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0" name="Freeform 126"/>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1" name="Freeform 127"/>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2" name="Freeform 128"/>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3" name="Freeform 129"/>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64" name="Freeform 130"/>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49" name="Freeform 131"/>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0" name="Freeform 132"/>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51" name="Freeform 133"/>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76" name="Group 135"/>
            <p:cNvGrpSpPr>
              <a:grpSpLocks noChangeAspect="1"/>
            </p:cNvGrpSpPr>
            <p:nvPr/>
          </p:nvGrpSpPr>
          <p:grpSpPr bwMode="gray">
            <a:xfrm>
              <a:off x="5214142" y="2886422"/>
              <a:ext cx="647700" cy="585788"/>
              <a:chOff x="2802" y="1979"/>
              <a:chExt cx="408" cy="369"/>
            </a:xfrm>
            <a:grpFill/>
          </p:grpSpPr>
          <p:sp>
            <p:nvSpPr>
              <p:cNvPr id="321" name="Freeform 136"/>
              <p:cNvSpPr>
                <a:spLocks noChangeAspect="1"/>
              </p:cNvSpPr>
              <p:nvPr/>
            </p:nvSpPr>
            <p:spPr bwMode="gray">
              <a:xfrm>
                <a:off x="2899" y="2082"/>
                <a:ext cx="19" cy="23"/>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22" name="Group 137"/>
              <p:cNvGrpSpPr>
                <a:grpSpLocks noChangeAspect="1"/>
              </p:cNvGrpSpPr>
              <p:nvPr/>
            </p:nvGrpSpPr>
            <p:grpSpPr bwMode="gray">
              <a:xfrm>
                <a:off x="2889" y="2101"/>
                <a:ext cx="17" cy="51"/>
                <a:chOff x="2889" y="2101"/>
                <a:chExt cx="17" cy="51"/>
              </a:xfrm>
              <a:grpFill/>
            </p:grpSpPr>
            <p:sp>
              <p:nvSpPr>
                <p:cNvPr id="345" name="Freeform 138"/>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6" name="Freeform 139"/>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7" name="Freeform 140"/>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23" name="Freeform 141"/>
              <p:cNvSpPr>
                <a:spLocks noChangeAspect="1"/>
              </p:cNvSpPr>
              <p:nvPr/>
            </p:nvSpPr>
            <p:spPr bwMode="gray">
              <a:xfrm>
                <a:off x="3027" y="2143"/>
                <a:ext cx="19" cy="19"/>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24" name="Freeform 143"/>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25" name="Group 145"/>
              <p:cNvGrpSpPr>
                <a:grpSpLocks noChangeAspect="1"/>
              </p:cNvGrpSpPr>
              <p:nvPr/>
            </p:nvGrpSpPr>
            <p:grpSpPr bwMode="gray">
              <a:xfrm>
                <a:off x="2984" y="2276"/>
                <a:ext cx="114" cy="72"/>
                <a:chOff x="2984" y="2276"/>
                <a:chExt cx="114" cy="72"/>
              </a:xfrm>
              <a:grpFill/>
            </p:grpSpPr>
            <p:sp>
              <p:nvSpPr>
                <p:cNvPr id="343" name="Freeform 146"/>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4" name="Freeform 147"/>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26" name="Freeform 148"/>
              <p:cNvSpPr>
                <a:spLocks noChangeAspect="1"/>
              </p:cNvSpPr>
              <p:nvPr/>
            </p:nvSpPr>
            <p:spPr bwMode="gray">
              <a:xfrm>
                <a:off x="3104" y="2214"/>
                <a:ext cx="3" cy="2"/>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27" name="Group 149"/>
              <p:cNvGrpSpPr>
                <a:grpSpLocks noChangeAspect="1"/>
              </p:cNvGrpSpPr>
              <p:nvPr/>
            </p:nvGrpSpPr>
            <p:grpSpPr bwMode="gray">
              <a:xfrm>
                <a:off x="3086" y="2189"/>
                <a:ext cx="85" cy="114"/>
                <a:chOff x="3086" y="2189"/>
                <a:chExt cx="85" cy="114"/>
              </a:xfrm>
              <a:grpFill/>
            </p:grpSpPr>
            <p:sp>
              <p:nvSpPr>
                <p:cNvPr id="341" name="Freeform 150"/>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2" name="Freeform 151"/>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28" name="Freeform 152"/>
              <p:cNvSpPr>
                <a:spLocks noChangeAspect="1"/>
              </p:cNvSpPr>
              <p:nvPr/>
            </p:nvSpPr>
            <p:spPr bwMode="gray">
              <a:xfrm>
                <a:off x="3069" y="2190"/>
                <a:ext cx="1" cy="3"/>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29" name="Group 153"/>
              <p:cNvGrpSpPr>
                <a:grpSpLocks noChangeAspect="1"/>
              </p:cNvGrpSpPr>
              <p:nvPr/>
            </p:nvGrpSpPr>
            <p:grpSpPr bwMode="gray">
              <a:xfrm>
                <a:off x="3000" y="2012"/>
                <a:ext cx="210" cy="192"/>
                <a:chOff x="3000" y="2012"/>
                <a:chExt cx="210" cy="192"/>
              </a:xfrm>
              <a:grpFill/>
            </p:grpSpPr>
            <p:sp>
              <p:nvSpPr>
                <p:cNvPr id="339" name="Freeform 154"/>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40" name="Freeform 155"/>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30" name="Freeform 156"/>
              <p:cNvSpPr>
                <a:spLocks noChangeAspect="1"/>
              </p:cNvSpPr>
              <p:nvPr/>
            </p:nvSpPr>
            <p:spPr bwMode="gray">
              <a:xfrm>
                <a:off x="2941" y="2045"/>
                <a:ext cx="107" cy="109"/>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1" name="Freeform 157"/>
              <p:cNvSpPr>
                <a:spLocks noChangeAspect="1"/>
              </p:cNvSpPr>
              <p:nvPr/>
            </p:nvSpPr>
            <p:spPr bwMode="gray">
              <a:xfrm>
                <a:off x="3072" y="2191"/>
                <a:ext cx="9" cy="2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2" name="Freeform 158"/>
              <p:cNvSpPr>
                <a:spLocks noChangeAspect="1"/>
              </p:cNvSpPr>
              <p:nvPr/>
            </p:nvSpPr>
            <p:spPr bwMode="gray">
              <a:xfrm>
                <a:off x="3075" y="2192"/>
                <a:ext cx="58" cy="43"/>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333" name="Group 159"/>
              <p:cNvGrpSpPr>
                <a:grpSpLocks noChangeAspect="1"/>
              </p:cNvGrpSpPr>
              <p:nvPr/>
            </p:nvGrpSpPr>
            <p:grpSpPr bwMode="gray">
              <a:xfrm>
                <a:off x="2802" y="1979"/>
                <a:ext cx="205" cy="88"/>
                <a:chOff x="2802" y="1979"/>
                <a:chExt cx="205" cy="88"/>
              </a:xfrm>
              <a:grpFill/>
            </p:grpSpPr>
            <p:sp>
              <p:nvSpPr>
                <p:cNvPr id="337" name="Freeform 160"/>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8" name="Freeform 161"/>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334" name="Freeform 162"/>
              <p:cNvSpPr>
                <a:spLocks noChangeAspect="1"/>
              </p:cNvSpPr>
              <p:nvPr/>
            </p:nvSpPr>
            <p:spPr bwMode="gray">
              <a:xfrm>
                <a:off x="2898" y="2100"/>
                <a:ext cx="47" cy="54"/>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5" name="Freeform 163"/>
              <p:cNvSpPr>
                <a:spLocks noChangeAspect="1"/>
              </p:cNvSpPr>
              <p:nvPr/>
            </p:nvSpPr>
            <p:spPr bwMode="gray">
              <a:xfrm>
                <a:off x="2905" y="2047"/>
                <a:ext cx="77" cy="67"/>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36" name="Freeform 164"/>
              <p:cNvSpPr>
                <a:spLocks noChangeAspect="1"/>
              </p:cNvSpPr>
              <p:nvPr/>
            </p:nvSpPr>
            <p:spPr bwMode="gray">
              <a:xfrm>
                <a:off x="2871" y="2069"/>
                <a:ext cx="25" cy="1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77" name="Freeform 165"/>
            <p:cNvSpPr>
              <a:spLocks noChangeAspect="1"/>
            </p:cNvSpPr>
            <p:nvPr/>
          </p:nvSpPr>
          <p:spPr bwMode="gray">
            <a:xfrm>
              <a:off x="5515767" y="2903884"/>
              <a:ext cx="53975" cy="55563"/>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8" name="Freeform 166"/>
            <p:cNvSpPr>
              <a:spLocks noChangeAspect="1"/>
            </p:cNvSpPr>
            <p:nvPr/>
          </p:nvSpPr>
          <p:spPr bwMode="gray">
            <a:xfrm>
              <a:off x="5569742" y="2532409"/>
              <a:ext cx="708025" cy="377825"/>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79" name="Freeform 167"/>
            <p:cNvSpPr>
              <a:spLocks noChangeAspect="1"/>
            </p:cNvSpPr>
            <p:nvPr/>
          </p:nvSpPr>
          <p:spPr bwMode="gray">
            <a:xfrm>
              <a:off x="5453855" y="2851497"/>
              <a:ext cx="117475" cy="57150"/>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0" name="Freeform 168"/>
            <p:cNvSpPr>
              <a:spLocks noChangeAspect="1"/>
            </p:cNvSpPr>
            <p:nvPr/>
          </p:nvSpPr>
          <p:spPr bwMode="gray">
            <a:xfrm>
              <a:off x="5734842" y="2802284"/>
              <a:ext cx="298450" cy="193675"/>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1" name="Freeform 169"/>
            <p:cNvSpPr>
              <a:spLocks noChangeAspect="1"/>
            </p:cNvSpPr>
            <p:nvPr/>
          </p:nvSpPr>
          <p:spPr bwMode="gray">
            <a:xfrm>
              <a:off x="5672930" y="2868959"/>
              <a:ext cx="247650" cy="171450"/>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82" name="Group 170"/>
            <p:cNvGrpSpPr>
              <a:grpSpLocks noChangeAspect="1"/>
            </p:cNvGrpSpPr>
            <p:nvPr/>
          </p:nvGrpSpPr>
          <p:grpSpPr bwMode="gray">
            <a:xfrm>
              <a:off x="5539580" y="2891184"/>
              <a:ext cx="96838" cy="77788"/>
              <a:chOff x="3007" y="1982"/>
              <a:chExt cx="61" cy="49"/>
            </a:xfrm>
            <a:grpFill/>
          </p:grpSpPr>
          <p:sp>
            <p:nvSpPr>
              <p:cNvPr id="319" name="Freeform 171"/>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20" name="Freeform 172"/>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83" name="Freeform 173"/>
            <p:cNvSpPr>
              <a:spLocks noChangeAspect="1"/>
            </p:cNvSpPr>
            <p:nvPr/>
          </p:nvSpPr>
          <p:spPr bwMode="gray">
            <a:xfrm>
              <a:off x="4333081" y="2130772"/>
              <a:ext cx="190500" cy="130175"/>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84" name="Group 222"/>
            <p:cNvGrpSpPr>
              <a:grpSpLocks noChangeAspect="1"/>
            </p:cNvGrpSpPr>
            <p:nvPr/>
          </p:nvGrpSpPr>
          <p:grpSpPr bwMode="gray">
            <a:xfrm>
              <a:off x="4945856" y="1268759"/>
              <a:ext cx="287338" cy="296863"/>
              <a:chOff x="3202" y="1036"/>
              <a:chExt cx="181" cy="187"/>
            </a:xfrm>
            <a:grpFill/>
          </p:grpSpPr>
          <p:sp>
            <p:nvSpPr>
              <p:cNvPr id="313" name="Freeform 223"/>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4" name="Freeform 224"/>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5" name="Freeform 225"/>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6" name="Freeform 226"/>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7" name="Freeform 227"/>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8" name="Freeform 228"/>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85" name="Freeform 229"/>
            <p:cNvSpPr>
              <a:spLocks noChangeAspect="1"/>
            </p:cNvSpPr>
            <p:nvPr/>
          </p:nvSpPr>
          <p:spPr bwMode="gray">
            <a:xfrm>
              <a:off x="3993356" y="2386359"/>
              <a:ext cx="6350" cy="6350"/>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6" name="Freeform 230"/>
            <p:cNvSpPr>
              <a:spLocks noChangeAspect="1"/>
            </p:cNvSpPr>
            <p:nvPr/>
          </p:nvSpPr>
          <p:spPr bwMode="gray">
            <a:xfrm>
              <a:off x="4331493" y="1810097"/>
              <a:ext cx="46038" cy="44450"/>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7" name="Freeform 231"/>
            <p:cNvSpPr>
              <a:spLocks noChangeAspect="1"/>
            </p:cNvSpPr>
            <p:nvPr/>
          </p:nvSpPr>
          <p:spPr bwMode="gray">
            <a:xfrm>
              <a:off x="4271168" y="1913284"/>
              <a:ext cx="46038" cy="31750"/>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8" name="Freeform 232"/>
            <p:cNvSpPr>
              <a:spLocks noChangeAspect="1"/>
            </p:cNvSpPr>
            <p:nvPr/>
          </p:nvSpPr>
          <p:spPr bwMode="gray">
            <a:xfrm>
              <a:off x="3994943" y="2381597"/>
              <a:ext cx="14288" cy="4763"/>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89" name="Freeform 233"/>
            <p:cNvSpPr>
              <a:spLocks noChangeAspect="1"/>
            </p:cNvSpPr>
            <p:nvPr/>
          </p:nvSpPr>
          <p:spPr bwMode="gray">
            <a:xfrm>
              <a:off x="3490118" y="1268759"/>
              <a:ext cx="963613" cy="1114425"/>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0" name="Freeform 234"/>
            <p:cNvSpPr>
              <a:spLocks noChangeAspect="1"/>
            </p:cNvSpPr>
            <p:nvPr/>
          </p:nvSpPr>
          <p:spPr bwMode="gray">
            <a:xfrm>
              <a:off x="3804443" y="1951384"/>
              <a:ext cx="52388" cy="52388"/>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1" name="Freeform 235"/>
            <p:cNvSpPr>
              <a:spLocks noChangeAspect="1"/>
            </p:cNvSpPr>
            <p:nvPr/>
          </p:nvSpPr>
          <p:spPr bwMode="gray">
            <a:xfrm>
              <a:off x="3559968" y="1500534"/>
              <a:ext cx="52388" cy="19050"/>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92" name="Group 236"/>
            <p:cNvGrpSpPr>
              <a:grpSpLocks noChangeAspect="1"/>
            </p:cNvGrpSpPr>
            <p:nvPr/>
          </p:nvGrpSpPr>
          <p:grpSpPr bwMode="gray">
            <a:xfrm>
              <a:off x="3344068" y="3475384"/>
              <a:ext cx="808038" cy="1365250"/>
              <a:chOff x="1624" y="2350"/>
              <a:chExt cx="509" cy="860"/>
            </a:xfrm>
            <a:grpFill/>
          </p:grpSpPr>
          <p:sp>
            <p:nvSpPr>
              <p:cNvPr id="288" name="Freeform 237"/>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9" name="Freeform 238"/>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0" name="Freeform 239"/>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1" name="Freeform 240"/>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2" name="Freeform 241"/>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3" name="Freeform 242"/>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4" name="Freeform 243"/>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5" name="Freeform 244"/>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6" name="Freeform 245"/>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7" name="Freeform 246"/>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8" name="Freeform 247"/>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99" name="Freeform 248"/>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0" name="Freeform 249"/>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1" name="Freeform 250"/>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2" name="Freeform 251"/>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3" name="Freeform 252"/>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4" name="Freeform 253"/>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5" name="Freeform 254"/>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6" name="Freeform 255"/>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7" name="Freeform 256"/>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8" name="Freeform 257"/>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09" name="Freeform 258"/>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0" name="Freeform 259"/>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1" name="Freeform 260"/>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312" name="Freeform 261"/>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93" name="Freeform 262"/>
            <p:cNvSpPr>
              <a:spLocks noChangeAspect="1"/>
            </p:cNvSpPr>
            <p:nvPr/>
          </p:nvSpPr>
          <p:spPr bwMode="gray">
            <a:xfrm>
              <a:off x="3234531" y="3429347"/>
              <a:ext cx="74613" cy="74613"/>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4" name="Freeform 263"/>
            <p:cNvSpPr>
              <a:spLocks noChangeAspect="1"/>
            </p:cNvSpPr>
            <p:nvPr/>
          </p:nvSpPr>
          <p:spPr bwMode="gray">
            <a:xfrm>
              <a:off x="3313906" y="3524597"/>
              <a:ext cx="101600" cy="42863"/>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5" name="Freeform 264"/>
            <p:cNvSpPr>
              <a:spLocks noChangeAspect="1"/>
            </p:cNvSpPr>
            <p:nvPr/>
          </p:nvSpPr>
          <p:spPr bwMode="gray">
            <a:xfrm>
              <a:off x="3153568" y="3378547"/>
              <a:ext cx="68263" cy="74613"/>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6" name="Freeform 265"/>
            <p:cNvSpPr>
              <a:spLocks noChangeAspect="1"/>
            </p:cNvSpPr>
            <p:nvPr/>
          </p:nvSpPr>
          <p:spPr bwMode="gray">
            <a:xfrm>
              <a:off x="3205956" y="3367434"/>
              <a:ext cx="19050" cy="46038"/>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7" name="Freeform 266"/>
            <p:cNvSpPr>
              <a:spLocks noChangeAspect="1"/>
            </p:cNvSpPr>
            <p:nvPr/>
          </p:nvSpPr>
          <p:spPr bwMode="gray">
            <a:xfrm>
              <a:off x="3191668" y="3440459"/>
              <a:ext cx="39688" cy="22225"/>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8" name="Freeform 267"/>
            <p:cNvSpPr>
              <a:spLocks noChangeAspect="1"/>
            </p:cNvSpPr>
            <p:nvPr/>
          </p:nvSpPr>
          <p:spPr bwMode="gray">
            <a:xfrm>
              <a:off x="3264693" y="3497609"/>
              <a:ext cx="57150" cy="50800"/>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99" name="Freeform 268"/>
            <p:cNvSpPr>
              <a:spLocks noChangeAspect="1"/>
            </p:cNvSpPr>
            <p:nvPr/>
          </p:nvSpPr>
          <p:spPr bwMode="gray">
            <a:xfrm>
              <a:off x="3202781" y="3411884"/>
              <a:ext cx="106363" cy="53975"/>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0" name="Freeform 269"/>
            <p:cNvSpPr>
              <a:spLocks noChangeAspect="1"/>
            </p:cNvSpPr>
            <p:nvPr/>
          </p:nvSpPr>
          <p:spPr bwMode="gray">
            <a:xfrm>
              <a:off x="2721768" y="3094384"/>
              <a:ext cx="525463" cy="342900"/>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01" name="Group 270"/>
            <p:cNvGrpSpPr>
              <a:grpSpLocks noChangeAspect="1"/>
            </p:cNvGrpSpPr>
            <p:nvPr/>
          </p:nvGrpSpPr>
          <p:grpSpPr bwMode="gray">
            <a:xfrm>
              <a:off x="1832768" y="1897409"/>
              <a:ext cx="1765300" cy="1346200"/>
              <a:chOff x="672" y="1356"/>
              <a:chExt cx="1112" cy="848"/>
            </a:xfrm>
            <a:grpFill/>
          </p:grpSpPr>
          <p:grpSp>
            <p:nvGrpSpPr>
              <p:cNvPr id="276" name="Group 271"/>
              <p:cNvGrpSpPr>
                <a:grpSpLocks noChangeAspect="1"/>
              </p:cNvGrpSpPr>
              <p:nvPr/>
            </p:nvGrpSpPr>
            <p:grpSpPr bwMode="gray">
              <a:xfrm>
                <a:off x="672" y="1356"/>
                <a:ext cx="418" cy="413"/>
                <a:chOff x="672" y="1356"/>
                <a:chExt cx="418" cy="413"/>
              </a:xfrm>
              <a:grpFill/>
            </p:grpSpPr>
            <p:sp>
              <p:nvSpPr>
                <p:cNvPr id="283" name="Freeform 272"/>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4" name="Freeform 273"/>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5" name="Freeform 274"/>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6" name="Freeform 275"/>
                <p:cNvSpPr>
                  <a:spLocks noChangeAspect="1"/>
                </p:cNvSpPr>
                <p:nvPr/>
              </p:nvSpPr>
              <p:spPr bwMode="gray">
                <a:xfrm>
                  <a:off x="672"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7" name="Freeform 276"/>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277" name="Group 277"/>
              <p:cNvGrpSpPr>
                <a:grpSpLocks noChangeAspect="1"/>
              </p:cNvGrpSpPr>
              <p:nvPr/>
            </p:nvGrpSpPr>
            <p:grpSpPr bwMode="gray">
              <a:xfrm>
                <a:off x="1149" y="1865"/>
                <a:ext cx="635" cy="339"/>
                <a:chOff x="1149" y="1865"/>
                <a:chExt cx="635" cy="339"/>
              </a:xfrm>
              <a:grpFill/>
            </p:grpSpPr>
            <p:sp>
              <p:nvSpPr>
                <p:cNvPr id="278" name="Freeform 278"/>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9" name="Freeform 279"/>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0" name="Freeform 280"/>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1" name="Freeform 281"/>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82" name="Freeform 282"/>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grpSp>
          <p:nvGrpSpPr>
            <p:cNvPr id="102" name="Group 283"/>
            <p:cNvGrpSpPr>
              <a:grpSpLocks noChangeAspect="1"/>
            </p:cNvGrpSpPr>
            <p:nvPr/>
          </p:nvGrpSpPr>
          <p:grpSpPr bwMode="gray">
            <a:xfrm>
              <a:off x="2304256" y="1268759"/>
              <a:ext cx="1538288" cy="1622425"/>
              <a:chOff x="969" y="960"/>
              <a:chExt cx="969" cy="1022"/>
            </a:xfrm>
            <a:grpFill/>
          </p:grpSpPr>
          <p:sp>
            <p:nvSpPr>
              <p:cNvPr id="247" name="Freeform 284"/>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8" name="Freeform 285"/>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9" name="Freeform 286"/>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0" name="Freeform 287"/>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1" name="Freeform 288"/>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2" name="Freeform 289"/>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3" name="Freeform 290"/>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4" name="Freeform 291"/>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5" name="Freeform 292"/>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6" name="Freeform 293"/>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7" name="Freeform 294"/>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8" name="Freeform 295"/>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59" name="Freeform 296"/>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0" name="Freeform 297"/>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1" name="Freeform 298"/>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2" name="Freeform 299"/>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3" name="Freeform 300"/>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4" name="Freeform 301"/>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5" name="Freeform 302"/>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6" name="Freeform 303"/>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7" name="Freeform 304"/>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8" name="Freeform 305"/>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69" name="Freeform 306"/>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0" name="Freeform 307"/>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1" name="Freeform 308"/>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2" name="Freeform 309"/>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3" name="Freeform 310"/>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4" name="Freeform 311"/>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75" name="Freeform 312"/>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103" name="Freeform 313"/>
            <p:cNvSpPr>
              <a:spLocks noChangeAspect="1"/>
            </p:cNvSpPr>
            <p:nvPr/>
          </p:nvSpPr>
          <p:spPr bwMode="gray">
            <a:xfrm rot="21085610">
              <a:off x="3399631" y="3186459"/>
              <a:ext cx="12700" cy="6350"/>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4" name="Freeform 314"/>
            <p:cNvSpPr>
              <a:spLocks noChangeAspect="1"/>
            </p:cNvSpPr>
            <p:nvPr/>
          </p:nvSpPr>
          <p:spPr bwMode="gray">
            <a:xfrm rot="21085610">
              <a:off x="3420268" y="3188047"/>
              <a:ext cx="1588" cy="15875"/>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5" name="Freeform 315"/>
            <p:cNvSpPr>
              <a:spLocks noChangeAspect="1"/>
            </p:cNvSpPr>
            <p:nvPr/>
          </p:nvSpPr>
          <p:spPr bwMode="gray">
            <a:xfrm rot="21085610">
              <a:off x="3420268" y="3224559"/>
              <a:ext cx="3175" cy="1588"/>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6" name="Freeform 316"/>
            <p:cNvSpPr>
              <a:spLocks noChangeAspect="1"/>
            </p:cNvSpPr>
            <p:nvPr/>
          </p:nvSpPr>
          <p:spPr bwMode="gray">
            <a:xfrm rot="21085610">
              <a:off x="3412331" y="3222972"/>
              <a:ext cx="6350" cy="19050"/>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7" name="Freeform 317"/>
            <p:cNvSpPr>
              <a:spLocks noChangeAspect="1"/>
            </p:cNvSpPr>
            <p:nvPr/>
          </p:nvSpPr>
          <p:spPr bwMode="gray">
            <a:xfrm rot="21085610">
              <a:off x="3420268" y="3245197"/>
              <a:ext cx="1588" cy="9525"/>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8" name="Freeform 318"/>
            <p:cNvSpPr>
              <a:spLocks noChangeAspect="1"/>
            </p:cNvSpPr>
            <p:nvPr/>
          </p:nvSpPr>
          <p:spPr bwMode="gray">
            <a:xfrm rot="21085610">
              <a:off x="3434556" y="3218209"/>
              <a:ext cx="1588" cy="12700"/>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09" name="Freeform 319"/>
            <p:cNvSpPr>
              <a:spLocks noChangeAspect="1"/>
            </p:cNvSpPr>
            <p:nvPr/>
          </p:nvSpPr>
          <p:spPr bwMode="gray">
            <a:xfrm rot="21085610">
              <a:off x="3442493" y="3229322"/>
              <a:ext cx="4763" cy="14288"/>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0" name="Freeform 320"/>
            <p:cNvSpPr>
              <a:spLocks noChangeAspect="1"/>
            </p:cNvSpPr>
            <p:nvPr/>
          </p:nvSpPr>
          <p:spPr bwMode="gray">
            <a:xfrm rot="21085610">
              <a:off x="3456781" y="3240434"/>
              <a:ext cx="3175" cy="3175"/>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1" name="Freeform 321"/>
            <p:cNvSpPr>
              <a:spLocks noChangeAspect="1"/>
            </p:cNvSpPr>
            <p:nvPr/>
          </p:nvSpPr>
          <p:spPr bwMode="gray">
            <a:xfrm rot="21085610">
              <a:off x="3450431" y="3254722"/>
              <a:ext cx="4763" cy="15875"/>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2" name="Freeform 322"/>
            <p:cNvSpPr>
              <a:spLocks noChangeAspect="1"/>
            </p:cNvSpPr>
            <p:nvPr/>
          </p:nvSpPr>
          <p:spPr bwMode="gray">
            <a:xfrm rot="21085610">
              <a:off x="3464718" y="3269009"/>
              <a:ext cx="4763" cy="14288"/>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3" name="Freeform 323"/>
            <p:cNvSpPr>
              <a:spLocks noChangeAspect="1"/>
            </p:cNvSpPr>
            <p:nvPr/>
          </p:nvSpPr>
          <p:spPr bwMode="gray">
            <a:xfrm rot="21085610">
              <a:off x="3477418" y="3278534"/>
              <a:ext cx="4763" cy="1588"/>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4" name="Freeform 324"/>
            <p:cNvSpPr>
              <a:spLocks noChangeAspect="1"/>
            </p:cNvSpPr>
            <p:nvPr/>
          </p:nvSpPr>
          <p:spPr bwMode="gray">
            <a:xfrm rot="21085610">
              <a:off x="3488531" y="3284884"/>
              <a:ext cx="9525" cy="6350"/>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5" name="Freeform 325"/>
            <p:cNvSpPr>
              <a:spLocks noChangeAspect="1"/>
            </p:cNvSpPr>
            <p:nvPr/>
          </p:nvSpPr>
          <p:spPr bwMode="gray">
            <a:xfrm rot="21085610">
              <a:off x="3475831" y="3302347"/>
              <a:ext cx="6350" cy="9525"/>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6" name="Freeform 326"/>
            <p:cNvSpPr>
              <a:spLocks noChangeAspect="1"/>
            </p:cNvSpPr>
            <p:nvPr/>
          </p:nvSpPr>
          <p:spPr bwMode="gray">
            <a:xfrm rot="21085610">
              <a:off x="3418681" y="3243609"/>
              <a:ext cx="3175" cy="4763"/>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7" name="Freeform 327"/>
            <p:cNvSpPr>
              <a:spLocks noChangeAspect="1"/>
            </p:cNvSpPr>
            <p:nvPr/>
          </p:nvSpPr>
          <p:spPr bwMode="gray">
            <a:xfrm rot="21085610">
              <a:off x="3386931" y="3227734"/>
              <a:ext cx="1588" cy="6350"/>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8" name="Freeform 328"/>
            <p:cNvSpPr>
              <a:spLocks noChangeAspect="1"/>
            </p:cNvSpPr>
            <p:nvPr/>
          </p:nvSpPr>
          <p:spPr bwMode="gray">
            <a:xfrm rot="21085610">
              <a:off x="3383756" y="3235672"/>
              <a:ext cx="3175" cy="3175"/>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19" name="Freeform 329"/>
            <p:cNvSpPr>
              <a:spLocks noChangeAspect="1"/>
            </p:cNvSpPr>
            <p:nvPr/>
          </p:nvSpPr>
          <p:spPr bwMode="gray">
            <a:xfrm rot="21085610">
              <a:off x="3374231" y="3238847"/>
              <a:ext cx="6350" cy="6350"/>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0" name="Freeform 330"/>
            <p:cNvSpPr>
              <a:spLocks noChangeAspect="1"/>
            </p:cNvSpPr>
            <p:nvPr/>
          </p:nvSpPr>
          <p:spPr bwMode="gray">
            <a:xfrm rot="20552049">
              <a:off x="3417093" y="3375372"/>
              <a:ext cx="23813" cy="17463"/>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1" name="Freeform 331"/>
            <p:cNvSpPr>
              <a:spLocks noChangeAspect="1"/>
            </p:cNvSpPr>
            <p:nvPr/>
          </p:nvSpPr>
          <p:spPr bwMode="gray">
            <a:xfrm rot="20552049">
              <a:off x="3482181" y="3318222"/>
              <a:ext cx="38100" cy="52388"/>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2" name="Freeform 332"/>
            <p:cNvSpPr>
              <a:spLocks noChangeAspect="1"/>
            </p:cNvSpPr>
            <p:nvPr/>
          </p:nvSpPr>
          <p:spPr bwMode="gray">
            <a:xfrm rot="20552049">
              <a:off x="3596481" y="3349972"/>
              <a:ext cx="1588" cy="1588"/>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3" name="Freeform 333"/>
            <p:cNvSpPr>
              <a:spLocks noChangeAspect="1"/>
            </p:cNvSpPr>
            <p:nvPr/>
          </p:nvSpPr>
          <p:spPr bwMode="gray">
            <a:xfrm rot="20552049">
              <a:off x="3618706" y="3392834"/>
              <a:ext cx="3175" cy="11113"/>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4" name="Freeform 334"/>
            <p:cNvSpPr>
              <a:spLocks noChangeAspect="1"/>
            </p:cNvSpPr>
            <p:nvPr/>
          </p:nvSpPr>
          <p:spPr bwMode="gray">
            <a:xfrm rot="20552049">
              <a:off x="3642518" y="3470622"/>
              <a:ext cx="3175" cy="4763"/>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5" name="Freeform 335"/>
            <p:cNvSpPr>
              <a:spLocks noChangeAspect="1"/>
            </p:cNvSpPr>
            <p:nvPr/>
          </p:nvSpPr>
          <p:spPr bwMode="gray">
            <a:xfrm rot="20552049">
              <a:off x="3636168" y="3484909"/>
              <a:ext cx="9525" cy="15875"/>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6" name="Freeform 336"/>
            <p:cNvSpPr>
              <a:spLocks noChangeAspect="1"/>
            </p:cNvSpPr>
            <p:nvPr/>
          </p:nvSpPr>
          <p:spPr bwMode="gray">
            <a:xfrm rot="20552049">
              <a:off x="3463131" y="3324572"/>
              <a:ext cx="1588" cy="3175"/>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27" name="Group 337"/>
            <p:cNvGrpSpPr>
              <a:grpSpLocks noChangeAspect="1"/>
            </p:cNvGrpSpPr>
            <p:nvPr/>
          </p:nvGrpSpPr>
          <p:grpSpPr bwMode="gray">
            <a:xfrm>
              <a:off x="3455193" y="3327747"/>
              <a:ext cx="28575" cy="44450"/>
              <a:chOff x="1694" y="2257"/>
              <a:chExt cx="18" cy="28"/>
            </a:xfrm>
            <a:grpFill/>
          </p:grpSpPr>
          <p:sp>
            <p:nvSpPr>
              <p:cNvPr id="245" name="Freeform 338"/>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6" name="Freeform 339"/>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128" name="Freeform 340"/>
            <p:cNvSpPr>
              <a:spLocks noChangeAspect="1"/>
            </p:cNvSpPr>
            <p:nvPr/>
          </p:nvSpPr>
          <p:spPr bwMode="gray">
            <a:xfrm rot="20552049">
              <a:off x="3532981" y="3337272"/>
              <a:ext cx="15875" cy="12700"/>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29" name="Freeform 341"/>
            <p:cNvSpPr>
              <a:spLocks noChangeAspect="1"/>
            </p:cNvSpPr>
            <p:nvPr/>
          </p:nvSpPr>
          <p:spPr bwMode="gray">
            <a:xfrm rot="20552049">
              <a:off x="3629818" y="3429347"/>
              <a:ext cx="0" cy="4763"/>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0" name="Freeform 342"/>
            <p:cNvSpPr>
              <a:spLocks noChangeAspect="1"/>
            </p:cNvSpPr>
            <p:nvPr/>
          </p:nvSpPr>
          <p:spPr bwMode="gray">
            <a:xfrm rot="20552049">
              <a:off x="3602831" y="3362672"/>
              <a:ext cx="4763" cy="11113"/>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1" name="Freeform 343"/>
            <p:cNvSpPr>
              <a:spLocks noChangeAspect="1"/>
            </p:cNvSpPr>
            <p:nvPr/>
          </p:nvSpPr>
          <p:spPr bwMode="gray">
            <a:xfrm rot="20552049">
              <a:off x="3556793" y="3334097"/>
              <a:ext cx="0" cy="1588"/>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2" name="Freeform 344"/>
            <p:cNvSpPr>
              <a:spLocks noChangeAspect="1"/>
            </p:cNvSpPr>
            <p:nvPr/>
          </p:nvSpPr>
          <p:spPr bwMode="gray">
            <a:xfrm rot="20552049">
              <a:off x="3559968" y="3346797"/>
              <a:ext cx="1588" cy="3175"/>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3" name="Freeform 345"/>
            <p:cNvSpPr>
              <a:spLocks noChangeAspect="1"/>
            </p:cNvSpPr>
            <p:nvPr/>
          </p:nvSpPr>
          <p:spPr bwMode="gray">
            <a:xfrm rot="20552049">
              <a:off x="3610768" y="3380134"/>
              <a:ext cx="3175" cy="7938"/>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4" name="Freeform 346"/>
            <p:cNvSpPr>
              <a:spLocks noChangeAspect="1"/>
            </p:cNvSpPr>
            <p:nvPr/>
          </p:nvSpPr>
          <p:spPr bwMode="gray">
            <a:xfrm rot="20552049">
              <a:off x="3629818" y="3454747"/>
              <a:ext cx="1588" cy="4763"/>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5" name="Freeform 347"/>
            <p:cNvSpPr>
              <a:spLocks noChangeAspect="1"/>
            </p:cNvSpPr>
            <p:nvPr/>
          </p:nvSpPr>
          <p:spPr bwMode="gray">
            <a:xfrm rot="20552049">
              <a:off x="3325018" y="3280122"/>
              <a:ext cx="117475" cy="77788"/>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6" name="Freeform 348"/>
            <p:cNvSpPr>
              <a:spLocks noChangeAspect="1"/>
            </p:cNvSpPr>
            <p:nvPr/>
          </p:nvSpPr>
          <p:spPr bwMode="gray">
            <a:xfrm rot="20552049">
              <a:off x="3344068" y="3321397"/>
              <a:ext cx="4763" cy="9525"/>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7" name="Freeform 349"/>
            <p:cNvSpPr>
              <a:spLocks noChangeAspect="1"/>
            </p:cNvSpPr>
            <p:nvPr/>
          </p:nvSpPr>
          <p:spPr bwMode="gray">
            <a:xfrm rot="20552049">
              <a:off x="3386931" y="3289647"/>
              <a:ext cx="11113" cy="14288"/>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8" name="Freeform 350"/>
            <p:cNvSpPr>
              <a:spLocks noChangeAspect="1"/>
            </p:cNvSpPr>
            <p:nvPr/>
          </p:nvSpPr>
          <p:spPr bwMode="gray">
            <a:xfrm rot="20552049">
              <a:off x="3585368" y="3346797"/>
              <a:ext cx="0" cy="4763"/>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39" name="Freeform 351"/>
            <p:cNvSpPr>
              <a:spLocks noChangeAspect="1"/>
            </p:cNvSpPr>
            <p:nvPr/>
          </p:nvSpPr>
          <p:spPr bwMode="gray">
            <a:xfrm rot="20552049">
              <a:off x="3626643" y="3413472"/>
              <a:ext cx="1588" cy="6350"/>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40" name="Group 362"/>
            <p:cNvGrpSpPr/>
            <p:nvPr/>
          </p:nvGrpSpPr>
          <p:grpSpPr bwMode="gray">
            <a:xfrm>
              <a:off x="4580731" y="1911697"/>
              <a:ext cx="879476" cy="1109663"/>
              <a:chOff x="4580731" y="1911697"/>
              <a:chExt cx="879476" cy="1109663"/>
            </a:xfrm>
            <a:grpFill/>
          </p:grpSpPr>
          <p:sp>
            <p:nvSpPr>
              <p:cNvPr id="196" name="Freeform 175"/>
              <p:cNvSpPr>
                <a:spLocks noChangeAspect="1"/>
              </p:cNvSpPr>
              <p:nvPr/>
            </p:nvSpPr>
            <p:spPr bwMode="gray">
              <a:xfrm>
                <a:off x="4923631" y="2716560"/>
                <a:ext cx="133350" cy="65088"/>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7" name="Freeform 176"/>
              <p:cNvSpPr>
                <a:spLocks noChangeAspect="1"/>
              </p:cNvSpPr>
              <p:nvPr/>
            </p:nvSpPr>
            <p:spPr bwMode="gray">
              <a:xfrm>
                <a:off x="4783931" y="2875310"/>
                <a:ext cx="7938" cy="4763"/>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8" name="Freeform 177"/>
              <p:cNvSpPr>
                <a:spLocks noChangeAspect="1"/>
              </p:cNvSpPr>
              <p:nvPr/>
            </p:nvSpPr>
            <p:spPr bwMode="gray">
              <a:xfrm>
                <a:off x="4925219" y="2757835"/>
                <a:ext cx="4763" cy="9525"/>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99" name="Group 178"/>
              <p:cNvGrpSpPr>
                <a:grpSpLocks noChangeAspect="1"/>
              </p:cNvGrpSpPr>
              <p:nvPr/>
            </p:nvGrpSpPr>
            <p:grpSpPr bwMode="gray">
              <a:xfrm>
                <a:off x="4876006" y="2765772"/>
                <a:ext cx="204788" cy="242888"/>
                <a:chOff x="2589" y="1903"/>
                <a:chExt cx="129" cy="153"/>
              </a:xfrm>
              <a:grpFill/>
            </p:grpSpPr>
            <p:sp>
              <p:nvSpPr>
                <p:cNvPr id="242" name="Freeform 179"/>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3" name="Freeform 180"/>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4" name="Freeform 181"/>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200" name="Freeform 182"/>
              <p:cNvSpPr>
                <a:spLocks noChangeAspect="1"/>
              </p:cNvSpPr>
              <p:nvPr/>
            </p:nvSpPr>
            <p:spPr bwMode="gray">
              <a:xfrm>
                <a:off x="4858544" y="2684810"/>
                <a:ext cx="11113" cy="1746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1" name="Freeform 183"/>
              <p:cNvSpPr>
                <a:spLocks noChangeAspect="1"/>
              </p:cNvSpPr>
              <p:nvPr/>
            </p:nvSpPr>
            <p:spPr bwMode="gray">
              <a:xfrm>
                <a:off x="4863306" y="2751485"/>
                <a:ext cx="77788" cy="44450"/>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2" name="Freeform 184"/>
              <p:cNvSpPr>
                <a:spLocks noChangeAspect="1"/>
              </p:cNvSpPr>
              <p:nvPr/>
            </p:nvSpPr>
            <p:spPr bwMode="gray">
              <a:xfrm>
                <a:off x="4809331" y="2649885"/>
                <a:ext cx="58738" cy="50800"/>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3" name="Freeform 185"/>
              <p:cNvSpPr>
                <a:spLocks noChangeAspect="1"/>
              </p:cNvSpPr>
              <p:nvPr/>
            </p:nvSpPr>
            <p:spPr bwMode="gray">
              <a:xfrm>
                <a:off x="4601369" y="2848322"/>
                <a:ext cx="217488" cy="173038"/>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4" name="Freeform 186"/>
              <p:cNvSpPr>
                <a:spLocks noChangeAspect="1"/>
              </p:cNvSpPr>
              <p:nvPr/>
            </p:nvSpPr>
            <p:spPr bwMode="gray">
              <a:xfrm>
                <a:off x="4820444" y="2592735"/>
                <a:ext cx="63500" cy="7620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5" name="Freeform 187"/>
              <p:cNvSpPr>
                <a:spLocks noChangeAspect="1"/>
              </p:cNvSpPr>
              <p:nvPr/>
            </p:nvSpPr>
            <p:spPr bwMode="gray">
              <a:xfrm>
                <a:off x="4598194" y="2888010"/>
                <a:ext cx="55563" cy="112713"/>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06" name="Freeform 188"/>
              <p:cNvSpPr>
                <a:spLocks noChangeAspect="1"/>
              </p:cNvSpPr>
              <p:nvPr/>
            </p:nvSpPr>
            <p:spPr bwMode="gray">
              <a:xfrm>
                <a:off x="4863306" y="2549872"/>
                <a:ext cx="155575" cy="207963"/>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207" name="Group 189"/>
              <p:cNvGrpSpPr>
                <a:grpSpLocks noChangeAspect="1"/>
              </p:cNvGrpSpPr>
              <p:nvPr/>
            </p:nvGrpSpPr>
            <p:grpSpPr bwMode="gray">
              <a:xfrm>
                <a:off x="4679156" y="2659410"/>
                <a:ext cx="247650" cy="244475"/>
                <a:chOff x="2465" y="1836"/>
                <a:chExt cx="156" cy="154"/>
              </a:xfrm>
              <a:grpFill/>
            </p:grpSpPr>
            <p:sp>
              <p:nvSpPr>
                <p:cNvPr id="240" name="Freeform 190"/>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41" name="Freeform 191"/>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nvGrpSpPr>
              <p:cNvPr id="208" name="Group 192"/>
              <p:cNvGrpSpPr>
                <a:grpSpLocks noChangeAspect="1"/>
              </p:cNvGrpSpPr>
              <p:nvPr/>
            </p:nvGrpSpPr>
            <p:grpSpPr bwMode="gray">
              <a:xfrm>
                <a:off x="4620419" y="2430810"/>
                <a:ext cx="171450" cy="258763"/>
                <a:chOff x="2428" y="1692"/>
                <a:chExt cx="108" cy="163"/>
              </a:xfrm>
              <a:grpFill/>
            </p:grpSpPr>
            <p:sp>
              <p:nvSpPr>
                <p:cNvPr id="238" name="Freeform 193"/>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9" name="Freeform 194"/>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209" name="Freeform 195"/>
              <p:cNvSpPr>
                <a:spLocks noChangeAspect="1"/>
              </p:cNvSpPr>
              <p:nvPr/>
            </p:nvSpPr>
            <p:spPr bwMode="gray">
              <a:xfrm>
                <a:off x="4580731" y="2540347"/>
                <a:ext cx="74613" cy="109538"/>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0" name="Freeform 196"/>
              <p:cNvSpPr>
                <a:spLocks noChangeAspect="1"/>
              </p:cNvSpPr>
              <p:nvPr/>
            </p:nvSpPr>
            <p:spPr bwMode="gray">
              <a:xfrm>
                <a:off x="5144294" y="2622897"/>
                <a:ext cx="315913" cy="209550"/>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1" name="Freeform 197"/>
              <p:cNvSpPr>
                <a:spLocks noChangeAspect="1"/>
              </p:cNvSpPr>
              <p:nvPr/>
            </p:nvSpPr>
            <p:spPr bwMode="gray">
              <a:xfrm>
                <a:off x="5222081" y="2729260"/>
                <a:ext cx="60325" cy="7620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2" name="Freeform 198"/>
              <p:cNvSpPr>
                <a:spLocks noChangeAspect="1"/>
              </p:cNvSpPr>
              <p:nvPr/>
            </p:nvSpPr>
            <p:spPr bwMode="gray">
              <a:xfrm>
                <a:off x="5161756" y="2510185"/>
                <a:ext cx="169863" cy="142875"/>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213" name="Group 199"/>
              <p:cNvGrpSpPr>
                <a:grpSpLocks noChangeAspect="1"/>
              </p:cNvGrpSpPr>
              <p:nvPr/>
            </p:nvGrpSpPr>
            <p:grpSpPr bwMode="gray">
              <a:xfrm>
                <a:off x="5033169" y="2808635"/>
                <a:ext cx="68263" cy="68263"/>
                <a:chOff x="2688" y="1930"/>
                <a:chExt cx="43" cy="43"/>
              </a:xfrm>
              <a:grpFill/>
            </p:grpSpPr>
            <p:sp>
              <p:nvSpPr>
                <p:cNvPr id="236" name="Freeform 200"/>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7" name="Freeform 201"/>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214" name="Freeform 202"/>
              <p:cNvSpPr>
                <a:spLocks noChangeAspect="1"/>
              </p:cNvSpPr>
              <p:nvPr/>
            </p:nvSpPr>
            <p:spPr bwMode="gray">
              <a:xfrm>
                <a:off x="5128419" y="2973735"/>
                <a:ext cx="39688" cy="41275"/>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5" name="Freeform 203"/>
              <p:cNvSpPr>
                <a:spLocks noChangeAspect="1"/>
              </p:cNvSpPr>
              <p:nvPr/>
            </p:nvSpPr>
            <p:spPr bwMode="gray">
              <a:xfrm>
                <a:off x="5110956" y="2894360"/>
                <a:ext cx="111125" cy="9366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6" name="Freeform 204"/>
              <p:cNvSpPr>
                <a:spLocks noChangeAspect="1"/>
              </p:cNvSpPr>
              <p:nvPr/>
            </p:nvSpPr>
            <p:spPr bwMode="gray">
              <a:xfrm>
                <a:off x="5039519" y="2727672"/>
                <a:ext cx="117475" cy="69850"/>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7" name="Freeform 205"/>
              <p:cNvSpPr>
                <a:spLocks noChangeAspect="1"/>
              </p:cNvSpPr>
              <p:nvPr/>
            </p:nvSpPr>
            <p:spPr bwMode="gray">
              <a:xfrm>
                <a:off x="5004594" y="2549872"/>
                <a:ext cx="173038" cy="163513"/>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8" name="Freeform 206"/>
              <p:cNvSpPr>
                <a:spLocks noChangeAspect="1"/>
              </p:cNvSpPr>
              <p:nvPr/>
            </p:nvSpPr>
            <p:spPr bwMode="gray">
              <a:xfrm>
                <a:off x="5123656" y="2449860"/>
                <a:ext cx="128588" cy="7620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19" name="Freeform 207"/>
              <p:cNvSpPr>
                <a:spLocks noChangeAspect="1"/>
              </p:cNvSpPr>
              <p:nvPr/>
            </p:nvSpPr>
            <p:spPr bwMode="gray">
              <a:xfrm>
                <a:off x="4966494" y="2657822"/>
                <a:ext cx="120650" cy="71438"/>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0" name="Freeform 208"/>
              <p:cNvSpPr>
                <a:spLocks noChangeAspect="1"/>
              </p:cNvSpPr>
              <p:nvPr/>
            </p:nvSpPr>
            <p:spPr bwMode="gray">
              <a:xfrm>
                <a:off x="5149056" y="2837210"/>
                <a:ext cx="109538" cy="68263"/>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1" name="Freeform 209"/>
              <p:cNvSpPr>
                <a:spLocks noChangeAspect="1"/>
              </p:cNvSpPr>
              <p:nvPr/>
            </p:nvSpPr>
            <p:spPr bwMode="gray">
              <a:xfrm>
                <a:off x="4995069" y="2778472"/>
                <a:ext cx="101600" cy="87313"/>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2" name="Freeform 210"/>
              <p:cNvSpPr>
                <a:spLocks noChangeAspect="1"/>
              </p:cNvSpPr>
              <p:nvPr/>
            </p:nvSpPr>
            <p:spPr bwMode="gray">
              <a:xfrm>
                <a:off x="5095081" y="2873722"/>
                <a:ext cx="31750" cy="68263"/>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3" name="Freeform 211"/>
              <p:cNvSpPr>
                <a:spLocks noChangeAspect="1"/>
              </p:cNvSpPr>
              <p:nvPr/>
            </p:nvSpPr>
            <p:spPr bwMode="gray">
              <a:xfrm>
                <a:off x="5125244" y="2500660"/>
                <a:ext cx="100013" cy="7620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4" name="Freeform 213"/>
              <p:cNvSpPr>
                <a:spLocks noChangeAspect="1"/>
              </p:cNvSpPr>
              <p:nvPr/>
            </p:nvSpPr>
            <p:spPr bwMode="gray">
              <a:xfrm>
                <a:off x="5053806" y="2700685"/>
                <a:ext cx="95250" cy="47625"/>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5" name="Freeform 214"/>
              <p:cNvSpPr>
                <a:spLocks noChangeAspect="1"/>
              </p:cNvSpPr>
              <p:nvPr/>
            </p:nvSpPr>
            <p:spPr bwMode="gray">
              <a:xfrm>
                <a:off x="4993481" y="2770535"/>
                <a:ext cx="53975" cy="39688"/>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6" name="Freeform 215"/>
              <p:cNvSpPr>
                <a:spLocks noChangeAspect="1"/>
              </p:cNvSpPr>
              <p:nvPr/>
            </p:nvSpPr>
            <p:spPr bwMode="gray">
              <a:xfrm>
                <a:off x="5117306" y="2881660"/>
                <a:ext cx="41275" cy="33338"/>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7" name="Freeform 216"/>
              <p:cNvSpPr>
                <a:spLocks noChangeAspect="1"/>
              </p:cNvSpPr>
              <p:nvPr/>
            </p:nvSpPr>
            <p:spPr bwMode="gray">
              <a:xfrm>
                <a:off x="5110956" y="2734022"/>
                <a:ext cx="165100" cy="115888"/>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8" name="Freeform 217"/>
              <p:cNvSpPr>
                <a:spLocks noChangeAspect="1"/>
              </p:cNvSpPr>
              <p:nvPr/>
            </p:nvSpPr>
            <p:spPr bwMode="gray">
              <a:xfrm>
                <a:off x="5166519" y="2397472"/>
                <a:ext cx="85725" cy="69850"/>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29" name="Freeform 218"/>
              <p:cNvSpPr>
                <a:spLocks noChangeAspect="1"/>
              </p:cNvSpPr>
              <p:nvPr/>
            </p:nvSpPr>
            <p:spPr bwMode="gray">
              <a:xfrm>
                <a:off x="5117306" y="1964085"/>
                <a:ext cx="188913" cy="425450"/>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0" name="Freeform 219"/>
              <p:cNvSpPr>
                <a:spLocks noChangeAspect="1"/>
              </p:cNvSpPr>
              <p:nvPr/>
            </p:nvSpPr>
            <p:spPr bwMode="gray">
              <a:xfrm>
                <a:off x="4899819" y="2460972"/>
                <a:ext cx="49213" cy="90488"/>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1" name="Freeform 220"/>
              <p:cNvSpPr>
                <a:spLocks noChangeAspect="1"/>
              </p:cNvSpPr>
              <p:nvPr/>
            </p:nvSpPr>
            <p:spPr bwMode="gray">
              <a:xfrm>
                <a:off x="4847431" y="1911697"/>
                <a:ext cx="452438" cy="539750"/>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2" name="Freeform 221"/>
              <p:cNvSpPr>
                <a:spLocks noChangeAspect="1"/>
              </p:cNvSpPr>
              <p:nvPr/>
            </p:nvSpPr>
            <p:spPr bwMode="gray">
              <a:xfrm>
                <a:off x="4952206" y="2013297"/>
                <a:ext cx="227013" cy="52070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233" name="Group 359"/>
              <p:cNvGrpSpPr/>
              <p:nvPr/>
            </p:nvGrpSpPr>
            <p:grpSpPr bwMode="gray">
              <a:xfrm>
                <a:off x="5080794" y="2788583"/>
                <a:ext cx="75600" cy="108000"/>
                <a:chOff x="4160739" y="2986112"/>
                <a:chExt cx="187325" cy="233362"/>
              </a:xfrm>
              <a:grpFill/>
            </p:grpSpPr>
            <p:sp>
              <p:nvSpPr>
                <p:cNvPr id="234" name="Freeform 45"/>
                <p:cNvSpPr>
                  <a:spLocks noChangeAspect="1"/>
                </p:cNvSpPr>
                <p:nvPr/>
              </p:nvSpPr>
              <p:spPr bwMode="gray">
                <a:xfrm>
                  <a:off x="4171851" y="2986112"/>
                  <a:ext cx="176213" cy="225425"/>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235" name="Freeform 46"/>
                <p:cNvSpPr>
                  <a:spLocks noChangeAspect="1"/>
                </p:cNvSpPr>
                <p:nvPr/>
              </p:nvSpPr>
              <p:spPr bwMode="gray">
                <a:xfrm>
                  <a:off x="4160739" y="3130574"/>
                  <a:ext cx="87313" cy="88900"/>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grpSp>
        <p:grpSp>
          <p:nvGrpSpPr>
            <p:cNvPr id="141" name="Group 368"/>
            <p:cNvGrpSpPr/>
            <p:nvPr/>
          </p:nvGrpSpPr>
          <p:grpSpPr bwMode="gray">
            <a:xfrm>
              <a:off x="4455318" y="2994372"/>
              <a:ext cx="1196974" cy="1339850"/>
              <a:chOff x="4455318" y="2994372"/>
              <a:chExt cx="1196974" cy="1339850"/>
            </a:xfrm>
            <a:grpFill/>
          </p:grpSpPr>
          <p:sp>
            <p:nvSpPr>
              <p:cNvPr id="142" name="Freeform 153"/>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3" name="Freeform 154"/>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44" name="Group 367"/>
              <p:cNvGrpSpPr/>
              <p:nvPr/>
            </p:nvGrpSpPr>
            <p:grpSpPr bwMode="gray">
              <a:xfrm>
                <a:off x="4455318" y="2994372"/>
                <a:ext cx="1196974" cy="1339850"/>
                <a:chOff x="4455318" y="2994372"/>
                <a:chExt cx="1196974" cy="1339850"/>
              </a:xfrm>
              <a:grpFill/>
            </p:grpSpPr>
            <p:sp>
              <p:nvSpPr>
                <p:cNvPr id="145" name="Freeform 156"/>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6" name="Freeform 157"/>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7" name="Freeform 158"/>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8" name="Freeform 159"/>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49" name="Freeform 160"/>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0" name="Freeform 161"/>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1" name="Freeform 162"/>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2" name="Freeform 163"/>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3" name="Freeform 164"/>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4" name="Freeform 165"/>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5" name="Freeform 166"/>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6" name="Freeform 167"/>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7" name="Freeform 168"/>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8" name="Freeform 169"/>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59" name="Freeform 18"/>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0" name="Freeform 171"/>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1" name="Freeform 172"/>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2" name="Freeform 173"/>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3" name="Freeform 174"/>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64" name="Group 25"/>
                <p:cNvGrpSpPr>
                  <a:grpSpLocks noChangeAspect="1"/>
                </p:cNvGrpSpPr>
                <p:nvPr/>
              </p:nvGrpSpPr>
              <p:grpSpPr bwMode="gray">
                <a:xfrm>
                  <a:off x="4961730" y="3769072"/>
                  <a:ext cx="219075" cy="239713"/>
                  <a:chOff x="2643" y="2535"/>
                  <a:chExt cx="138" cy="151"/>
                </a:xfrm>
                <a:grpFill/>
              </p:grpSpPr>
              <p:sp>
                <p:nvSpPr>
                  <p:cNvPr id="194" name="Freeform 26"/>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5" name="Freeform 27"/>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sp>
              <p:nvSpPr>
                <p:cNvPr id="165" name="Freeform 28"/>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6" name="Freeform 29"/>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7" name="Freeform 30"/>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8" name="Freeform 31"/>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69" name="Freeform 32"/>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0" name="Freeform 33"/>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1" name="Freeform 34"/>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2" name="Freeform 35"/>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3" name="Freeform 36"/>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4" name="Freeform 37"/>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5" name="Freeform 38"/>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6" name="Freeform 39"/>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7" name="Freeform 40"/>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8" name="Freeform 41"/>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79" name="Freeform 42"/>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0" name="Freeform 43"/>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1" name="Freeform 44"/>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2" name="Freeform 45"/>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3" name="Freeform 46"/>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4" name="Freeform 47"/>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5" name="Freeform 48"/>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6" name="Freeform 49"/>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7" name="Freeform 50"/>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8" name="Freeform 51"/>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89" name="Freeform 52"/>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sp>
              <p:nvSpPr>
                <p:cNvPr id="190" name="Freeform 134"/>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p>
              </p:txBody>
            </p:sp>
            <p:grpSp>
              <p:nvGrpSpPr>
                <p:cNvPr id="191" name="Group 364"/>
                <p:cNvGrpSpPr>
                  <a:grpSpLocks noChangeAspect="1"/>
                </p:cNvGrpSpPr>
                <p:nvPr/>
              </p:nvGrpSpPr>
              <p:grpSpPr bwMode="gray">
                <a:xfrm>
                  <a:off x="5141117" y="3280172"/>
                  <a:ext cx="289379" cy="349200"/>
                  <a:chOff x="3548063" y="12700"/>
                  <a:chExt cx="5667375" cy="6838950"/>
                </a:xfrm>
                <a:grpFill/>
              </p:grpSpPr>
              <p:sp>
                <p:nvSpPr>
                  <p:cNvPr id="192" name="Freeform 6"/>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solidFill>
                      <a:schemeClr val="bg1"/>
                    </a:solidFill>
                    <a:prstDash val="solid"/>
                    <a:round/>
                    <a:headEnd type="none" w="med" len="med"/>
                    <a:tailEnd type="none" w="med" len="med"/>
                  </a:ln>
                  <a:effectLst/>
                </p:spPr>
                <p:txBody>
                  <a:bodyPr/>
                  <a:lstStyle/>
                  <a:p>
                    <a:endParaRPr lang="en-GB" dirty="0"/>
                  </a:p>
                </p:txBody>
              </p:sp>
              <p:sp>
                <p:nvSpPr>
                  <p:cNvPr id="193" name="Freeform 9"/>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solidFill>
                      <a:schemeClr val="bg1"/>
                    </a:solidFill>
                    <a:prstDash val="solid"/>
                    <a:round/>
                    <a:headEnd type="none" w="med" len="med"/>
                    <a:tailEnd type="none" w="med" len="med"/>
                  </a:ln>
                  <a:effectLst/>
                </p:spPr>
                <p:txBody>
                  <a:bodyPr/>
                  <a:lstStyle/>
                  <a:p>
                    <a:endParaRPr lang="en-GB" dirty="0"/>
                  </a:p>
                </p:txBody>
              </p:sp>
            </p:grpSp>
          </p:grpSp>
        </p:grpSp>
      </p:grpSp>
      <p:grpSp>
        <p:nvGrpSpPr>
          <p:cNvPr id="394" name="组合 393"/>
          <p:cNvGrpSpPr/>
          <p:nvPr/>
        </p:nvGrpSpPr>
        <p:grpSpPr>
          <a:xfrm>
            <a:off x="609935" y="3257475"/>
            <a:ext cx="2339094" cy="572460"/>
            <a:chOff x="391570" y="3189237"/>
            <a:chExt cx="2339094" cy="572460"/>
          </a:xfrm>
        </p:grpSpPr>
        <p:sp>
          <p:nvSpPr>
            <p:cNvPr id="387" name="文本框 386"/>
            <p:cNvSpPr txBox="1"/>
            <p:nvPr/>
          </p:nvSpPr>
          <p:spPr>
            <a:xfrm>
              <a:off x="391570" y="3189237"/>
              <a:ext cx="2339094" cy="572460"/>
            </a:xfrm>
            <a:prstGeom prst="rect">
              <a:avLst/>
            </a:prstGeom>
            <a:noFill/>
          </p:spPr>
          <p:txBody>
            <a:bodyPr wrap="none" lIns="91436" tIns="45718" rIns="91436" bIns="45718" rtlCol="0">
              <a:spAutoFit/>
            </a:bodyPr>
            <a:lstStyle/>
            <a:p>
              <a:pPr>
                <a:lnSpc>
                  <a:spcPct val="130000"/>
                </a:lnSpc>
              </a:pPr>
              <a:r>
                <a:rPr lang="zh-CN" altLang="en-US" sz="2400" b="1" dirty="0" smtClean="0">
                  <a:solidFill>
                    <a:srgbClr val="157E9F"/>
                  </a:solidFill>
                  <a:latin typeface="微软雅黑" pitchFamily="34" charset="-122"/>
                  <a:ea typeface="微软雅黑" pitchFamily="34" charset="-122"/>
                </a:rPr>
                <a:t>国内外研究现状</a:t>
              </a:r>
              <a:endParaRPr lang="zh-CN" altLang="en-US" sz="2400" b="1" dirty="0">
                <a:solidFill>
                  <a:srgbClr val="157E9F"/>
                </a:solidFill>
                <a:latin typeface="微软雅黑" pitchFamily="34" charset="-122"/>
                <a:ea typeface="微软雅黑" pitchFamily="34" charset="-122"/>
              </a:endParaRPr>
            </a:p>
          </p:txBody>
        </p:sp>
        <p:cxnSp>
          <p:nvCxnSpPr>
            <p:cNvPr id="388" name="直接连接符 387"/>
            <p:cNvCxnSpPr/>
            <p:nvPr/>
          </p:nvCxnSpPr>
          <p:spPr>
            <a:xfrm>
              <a:off x="438360" y="3721803"/>
              <a:ext cx="2178919" cy="16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391" name="矩形 390"/>
          <p:cNvSpPr/>
          <p:nvPr/>
        </p:nvSpPr>
        <p:spPr>
          <a:xfrm>
            <a:off x="535854" y="3886554"/>
            <a:ext cx="5974130" cy="2573008"/>
          </a:xfrm>
          <a:prstGeom prst="rect">
            <a:avLst/>
          </a:prstGeom>
        </p:spPr>
        <p:txBody>
          <a:bodyPr wrap="square" lIns="91436" tIns="45718" rIns="91436" bIns="45718">
            <a:spAutoFit/>
          </a:bodyPr>
          <a:lstStyle/>
          <a:p>
            <a:pPr>
              <a:lnSpc>
                <a:spcPct val="130000"/>
              </a:lnSpc>
            </a:pPr>
            <a:r>
              <a:rPr lang="zh-CN" altLang="en-US" sz="2400" b="1" dirty="0" smtClean="0">
                <a:solidFill>
                  <a:srgbClr val="002060"/>
                </a:solidFill>
                <a:latin typeface="微软雅黑" pitchFamily="34" charset="-122"/>
                <a:ea typeface="微软雅黑" pitchFamily="34" charset="-122"/>
              </a:rPr>
              <a:t>线粒体</a:t>
            </a:r>
            <a:r>
              <a:rPr lang="zh-CN" altLang="en-US" sz="2000" b="1" dirty="0" smtClean="0">
                <a:latin typeface="微软雅黑" pitchFamily="34" charset="-122"/>
                <a:ea typeface="微软雅黑" pitchFamily="34" charset="-122"/>
              </a:rPr>
              <a:t>是细胞凋亡的重要靶点，也是肿瘤热治疗研究的热点。线粒体靶向纳米材料在光热，磁热等热疗方式中取得了很好的研究成果。</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然而，在微波热治疗中，线粒体靶向的研究很少。</a:t>
            </a:r>
            <a:endParaRPr lang="en-US" altLang="zh-CN" sz="2000" b="1" dirty="0" smtClean="0">
              <a:latin typeface="微软雅黑" pitchFamily="34" charset="-122"/>
              <a:ea typeface="微软雅黑" pitchFamily="34" charset="-122"/>
            </a:endParaRPr>
          </a:p>
          <a:p>
            <a:pPr>
              <a:lnSpc>
                <a:spcPct val="130000"/>
              </a:lnSpc>
            </a:pPr>
            <a:r>
              <a:rPr lang="zh-CN" altLang="en-US" sz="2000" b="1" dirty="0" smtClean="0">
                <a:latin typeface="微软雅黑" pitchFamily="34" charset="-122"/>
                <a:ea typeface="微软雅黑" pitchFamily="34" charset="-122"/>
              </a:rPr>
              <a:t>尤其，在医用微波频率内的线粒体靶向增敏材料的研究，国内外尚处于空白状态。</a:t>
            </a:r>
            <a:endParaRPr lang="en-US" altLang="zh-CN" sz="2000" b="1" dirty="0">
              <a:latin typeface="微软雅黑" pitchFamily="34" charset="-122"/>
              <a:ea typeface="微软雅黑" pitchFamily="34" charset="-122"/>
            </a:endParaRPr>
          </a:p>
        </p:txBody>
      </p:sp>
      <p:sp>
        <p:nvSpPr>
          <p:cNvPr id="395" name="矩形 394"/>
          <p:cNvSpPr/>
          <p:nvPr/>
        </p:nvSpPr>
        <p:spPr>
          <a:xfrm>
            <a:off x="642238" y="1460310"/>
            <a:ext cx="6538763" cy="1282889"/>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457200" indent="-457200"/>
            <a:r>
              <a:rPr lang="en-US" altLang="zh-CN" sz="2000" b="1" dirty="0" smtClean="0">
                <a:solidFill>
                  <a:schemeClr val="bg1"/>
                </a:solidFill>
                <a:latin typeface="微软雅黑" pitchFamily="34" charset="-122"/>
                <a:ea typeface="微软雅黑" pitchFamily="34" charset="-122"/>
              </a:rPr>
              <a:t>1.</a:t>
            </a:r>
            <a:r>
              <a:rPr lang="zh-CN" altLang="en-US" sz="2000" b="1" dirty="0" smtClean="0">
                <a:solidFill>
                  <a:schemeClr val="bg1"/>
                </a:solidFill>
                <a:latin typeface="微软雅黑" pitchFamily="34" charset="-122"/>
                <a:ea typeface="微软雅黑" pitchFamily="34" charset="-122"/>
              </a:rPr>
              <a:t>纳米材料的靶向性：</a:t>
            </a:r>
            <a:endParaRPr lang="en-US" altLang="zh-CN" sz="2000" b="1" dirty="0" smtClean="0">
              <a:solidFill>
                <a:schemeClr val="bg1"/>
              </a:solidFill>
              <a:latin typeface="微软雅黑" pitchFamily="34" charset="-122"/>
              <a:ea typeface="微软雅黑" pitchFamily="34" charset="-122"/>
            </a:endParaRPr>
          </a:p>
          <a:p>
            <a:pPr marL="457200" indent="-457200"/>
            <a:r>
              <a:rPr lang="en-US" altLang="zh-CN" sz="2000" b="1" dirty="0" smtClean="0">
                <a:solidFill>
                  <a:schemeClr val="bg1"/>
                </a:solidFill>
                <a:latin typeface="微软雅黑" pitchFamily="34" charset="-122"/>
                <a:ea typeface="微软雅黑" pitchFamily="34" charset="-122"/>
              </a:rPr>
              <a:t>  </a:t>
            </a:r>
            <a:r>
              <a:rPr lang="zh-CN" altLang="en-US" sz="2000" b="1" dirty="0" smtClean="0">
                <a:solidFill>
                  <a:schemeClr val="bg1"/>
                </a:solidFill>
                <a:latin typeface="微软雅黑" pitchFamily="34" charset="-122"/>
                <a:ea typeface="微软雅黑" pitchFamily="34" charset="-122"/>
              </a:rPr>
              <a:t>是纳米应用于肿瘤治疗研究的基础。</a:t>
            </a:r>
            <a:endParaRPr lang="en-US" altLang="zh-CN" sz="2000" b="1" dirty="0" smtClean="0">
              <a:solidFill>
                <a:schemeClr val="bg1"/>
              </a:solidFill>
              <a:latin typeface="微软雅黑" pitchFamily="34" charset="-122"/>
              <a:ea typeface="微软雅黑" pitchFamily="34" charset="-122"/>
            </a:endParaRPr>
          </a:p>
          <a:p>
            <a:pPr marL="457200" indent="-457200"/>
            <a:r>
              <a:rPr lang="en-US" altLang="zh-CN" sz="2000" b="1" dirty="0" smtClean="0">
                <a:solidFill>
                  <a:schemeClr val="bg1"/>
                </a:solidFill>
                <a:latin typeface="微软雅黑" pitchFamily="34" charset="-122"/>
                <a:ea typeface="微软雅黑" pitchFamily="34" charset="-122"/>
              </a:rPr>
              <a:t>2.</a:t>
            </a:r>
            <a:r>
              <a:rPr lang="zh-CN" altLang="en-US" sz="2000" b="1" dirty="0" smtClean="0">
                <a:solidFill>
                  <a:schemeClr val="bg1"/>
                </a:solidFill>
                <a:latin typeface="微软雅黑" pitchFamily="34" charset="-122"/>
                <a:ea typeface="微软雅黑" pitchFamily="34" charset="-122"/>
              </a:rPr>
              <a:t>靶点选择的关键性：</a:t>
            </a:r>
            <a:endParaRPr lang="en-US" altLang="zh-CN" sz="2000" b="1" dirty="0" smtClean="0">
              <a:solidFill>
                <a:schemeClr val="bg1"/>
              </a:solidFill>
              <a:latin typeface="微软雅黑" pitchFamily="34" charset="-122"/>
              <a:ea typeface="微软雅黑" pitchFamily="34" charset="-122"/>
            </a:endParaRPr>
          </a:p>
          <a:p>
            <a:pPr marL="457200" indent="-457200"/>
            <a:r>
              <a:rPr lang="zh-CN" altLang="en-US" sz="2000" b="1" dirty="0" smtClean="0">
                <a:solidFill>
                  <a:schemeClr val="bg1"/>
                </a:solidFill>
                <a:latin typeface="微软雅黑" pitchFamily="34" charset="-122"/>
                <a:ea typeface="微软雅黑" pitchFamily="34" charset="-122"/>
              </a:rPr>
              <a:t>  是纳米发挥其治疗作用的关键所在。</a:t>
            </a:r>
            <a:endParaRPr lang="zh-CN" altLang="en-US" sz="2000" b="1" dirty="0">
              <a:solidFill>
                <a:schemeClr val="bg1"/>
              </a:solidFill>
              <a:latin typeface="微软雅黑" pitchFamily="34" charset="-122"/>
              <a:ea typeface="微软雅黑" pitchFamily="34" charset="-122"/>
            </a:endParaRPr>
          </a:p>
        </p:txBody>
      </p:sp>
      <p:sp>
        <p:nvSpPr>
          <p:cNvPr id="396" name="矩形 395"/>
          <p:cNvSpPr/>
          <p:nvPr/>
        </p:nvSpPr>
        <p:spPr>
          <a:xfrm>
            <a:off x="335301" y="109557"/>
            <a:ext cx="2012089" cy="715581"/>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3200" b="1" dirty="0" smtClean="0">
                <a:solidFill>
                  <a:srgbClr val="157E9F"/>
                </a:solidFill>
                <a:latin typeface="方正清刻本悦宋简体" panose="02000000000000000000" pitchFamily="2" charset="-122"/>
                <a:ea typeface="方正清刻本悦宋简体" panose="02000000000000000000" pitchFamily="2" charset="-122"/>
              </a:rPr>
              <a:t>研究背景</a:t>
            </a:r>
            <a:endParaRPr lang="en-US" altLang="zh-CN" sz="2800" b="1" dirty="0">
              <a:solidFill>
                <a:srgbClr val="157E9F"/>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766" name="矩形 1765"/>
          <p:cNvSpPr/>
          <p:nvPr/>
        </p:nvSpPr>
        <p:spPr>
          <a:xfrm>
            <a:off x="2605240" y="252862"/>
            <a:ext cx="6538763"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9" name="矩形 1768"/>
          <p:cNvSpPr/>
          <p:nvPr/>
        </p:nvSpPr>
        <p:spPr>
          <a:xfrm>
            <a:off x="2616874" y="322400"/>
            <a:ext cx="1800485" cy="369328"/>
          </a:xfrm>
          <a:prstGeom prst="rect">
            <a:avLst/>
          </a:prstGeom>
        </p:spPr>
        <p:txBody>
          <a:bodyPr wrap="none" lIns="91436" tIns="45718" rIns="91436" bIns="45718">
            <a:spAutoFit/>
          </a:bodyPr>
          <a:lstStyle/>
          <a:p>
            <a:pPr algn="ctr"/>
            <a:r>
              <a:rPr lang="zh-CN" altLang="en-US" b="1" dirty="0" smtClean="0">
                <a:solidFill>
                  <a:schemeClr val="bg1"/>
                </a:solidFill>
                <a:latin typeface="微软雅黑" pitchFamily="34" charset="-122"/>
                <a:ea typeface="微软雅黑" pitchFamily="34" charset="-122"/>
              </a:rPr>
              <a:t>线粒体靶向策略</a:t>
            </a:r>
            <a:endParaRPr lang="en-US" altLang="zh-CN" b="1" dirty="0">
              <a:solidFill>
                <a:schemeClr val="bg1"/>
              </a:solidFill>
              <a:latin typeface="微软雅黑" pitchFamily="34" charset="-122"/>
              <a:ea typeface="微软雅黑" pitchFamily="34" charset="-122"/>
            </a:endParaRPr>
          </a:p>
        </p:txBody>
      </p:sp>
      <p:sp>
        <p:nvSpPr>
          <p:cNvPr id="1770" name="圆角矩形 1769"/>
          <p:cNvSpPr/>
          <p:nvPr/>
        </p:nvSpPr>
        <p:spPr>
          <a:xfrm rot="16200000" flipV="1">
            <a:off x="8532606" y="310835"/>
            <a:ext cx="484287" cy="36833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8669527" y="359662"/>
            <a:ext cx="210443"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389" name="内容占位符 1"/>
          <p:cNvSpPr txBox="1">
            <a:spLocks/>
          </p:cNvSpPr>
          <p:nvPr/>
        </p:nvSpPr>
        <p:spPr>
          <a:xfrm>
            <a:off x="215900" y="1481016"/>
            <a:ext cx="8928100" cy="3759725"/>
          </a:xfrm>
          <a:prstGeom prst="rect">
            <a:avLst/>
          </a:prstGeom>
        </p:spPr>
        <p:txBody>
          <a:bodyPr/>
          <a:lstStyle/>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pitchFamily="2" charset="2"/>
              <a:buChar char="l"/>
              <a:tabLst/>
              <a:defRPr/>
            </a:pPr>
            <a:r>
              <a:rPr kumimoji="0" lang="zh-CN" altLang="en-US" sz="24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线粒体靶向主要有</a:t>
            </a:r>
            <a:r>
              <a:rPr kumimoji="0" lang="zh-CN" altLang="en-US" sz="2400" b="1" i="0" u="none" strike="noStrike" kern="1200" cap="none" spc="0" normalizeH="0" baseline="0" noProof="0" dirty="0" smtClean="0">
                <a:ln>
                  <a:noFill/>
                </a:ln>
                <a:solidFill>
                  <a:srgbClr val="002060"/>
                </a:solidFill>
                <a:effectLst/>
                <a:uLnTx/>
                <a:uFillTx/>
                <a:latin typeface="微软雅黑" pitchFamily="34" charset="-122"/>
                <a:ea typeface="微软雅黑" pitchFamily="34" charset="-122"/>
              </a:rPr>
              <a:t>亲脂阳离子</a:t>
            </a:r>
            <a:r>
              <a:rPr kumimoji="0" lang="zh-CN" altLang="en-US" sz="24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和</a:t>
            </a:r>
            <a:r>
              <a:rPr kumimoji="0" lang="zh-CN" altLang="en-US" sz="2400" b="1" i="0" u="none" strike="noStrike" kern="1200" cap="none" spc="0" normalizeH="0" baseline="0" noProof="0" dirty="0" smtClean="0">
                <a:ln>
                  <a:noFill/>
                </a:ln>
                <a:solidFill>
                  <a:srgbClr val="002060"/>
                </a:solidFill>
                <a:effectLst/>
                <a:uLnTx/>
                <a:uFillTx/>
                <a:latin typeface="微软雅黑" pitchFamily="34" charset="-122"/>
                <a:ea typeface="微软雅黑" pitchFamily="34" charset="-122"/>
              </a:rPr>
              <a:t>蛋白导入</a:t>
            </a:r>
            <a:r>
              <a:rPr kumimoji="0" lang="zh-CN" altLang="en-US" sz="24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两种途径。</a:t>
            </a:r>
            <a:endParaRPr kumimoji="0" lang="en-US" altLang="zh-CN" sz="24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pitchFamily="2" charset="2"/>
              <a:buChar char="l"/>
              <a:tabLst/>
              <a:defRPr/>
            </a:pPr>
            <a:r>
              <a:rPr kumimoji="0" lang="zh-CN" altLang="en-US" sz="24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亲脂性阳离子三苯基膦（</a:t>
            </a:r>
            <a:r>
              <a:rPr kumimoji="0" lang="en-US" altLang="zh-CN" sz="24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TPP)</a:t>
            </a:r>
            <a:r>
              <a:rPr kumimoji="0" lang="zh-CN" altLang="en-US" sz="24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在研究中应用最为广泛</a:t>
            </a:r>
            <a:endParaRPr kumimoji="0" lang="en-US" altLang="zh-CN" sz="24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pitchFamily="2" charset="2"/>
              <a:buChar char="l"/>
              <a:tabLst/>
              <a:defRPr/>
            </a:pPr>
            <a:r>
              <a:rPr kumimoji="0" lang="zh-CN" altLang="en-US" sz="24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线粒体是细胞内膜电位最高的细胞器：</a:t>
            </a:r>
            <a:endParaRPr kumimoji="0" lang="en-US" altLang="zh-CN" sz="24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74320" marR="0" lvl="0" indent="-274320" algn="l" defTabSz="914400" rtl="0" eaLnBrk="1" fontAlgn="auto" latinLnBrk="0" hangingPunct="1">
              <a:lnSpc>
                <a:spcPct val="100000"/>
              </a:lnSpc>
              <a:spcBef>
                <a:spcPts val="600"/>
              </a:spcBef>
              <a:spcAft>
                <a:spcPts val="0"/>
              </a:spcAft>
              <a:buClr>
                <a:schemeClr val="accent1"/>
              </a:buClr>
              <a:buSzPct val="70000"/>
              <a:tabLst/>
              <a:defRPr/>
            </a:pPr>
            <a:r>
              <a:rPr lang="en-US" altLang="zh-CN" sz="2400" dirty="0" smtClean="0">
                <a:latin typeface="微软雅黑" pitchFamily="34" charset="-122"/>
                <a:ea typeface="微软雅黑" pitchFamily="34" charset="-122"/>
              </a:rPr>
              <a:t>     </a:t>
            </a:r>
            <a:r>
              <a:rPr kumimoji="0" lang="zh-CN" altLang="en-US" sz="20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膜电位</a:t>
            </a:r>
            <a:r>
              <a:rPr kumimoji="0" lang="en-US" sz="20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(mV)=61.5 </a:t>
            </a:r>
            <a:r>
              <a:rPr kumimoji="0" lang="en-US" sz="200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lg</a:t>
            </a:r>
            <a:r>
              <a:rPr kumimoji="0" lang="en-US" sz="20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 (</a:t>
            </a:r>
            <a:r>
              <a:rPr kumimoji="0" lang="en-US" sz="200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cation</a:t>
            </a:r>
            <a:r>
              <a:rPr kumimoji="0" lang="en-US" sz="20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sz="18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in</a:t>
            </a:r>
            <a:r>
              <a:rPr kumimoji="0" lang="en-US" sz="20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sz="200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cation</a:t>
            </a:r>
            <a:r>
              <a:rPr kumimoji="0" lang="en-US" sz="20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sz="18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out</a:t>
            </a:r>
            <a:r>
              <a:rPr kumimoji="0" lang="en-US" sz="20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en-US" altLang="zh-CN" sz="20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endParaRPr kumimoji="0" lang="en-US" altLang="zh-CN" sz="24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74320" marR="0" lvl="0" indent="-274320" algn="l" defTabSz="914400" rtl="0" eaLnBrk="1" fontAlgn="auto" latinLnBrk="0" hangingPunct="1">
              <a:lnSpc>
                <a:spcPct val="100000"/>
              </a:lnSpc>
              <a:spcBef>
                <a:spcPts val="600"/>
              </a:spcBef>
              <a:spcAft>
                <a:spcPts val="0"/>
              </a:spcAft>
              <a:buClr>
                <a:schemeClr val="accent1"/>
              </a:buClr>
              <a:buSzPct val="70000"/>
              <a:tabLst/>
              <a:defRPr/>
            </a:pPr>
            <a:r>
              <a:rPr kumimoji="0" lang="en-US" altLang="zh-CN" sz="24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zh-CN" altLang="en-US" sz="20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细胞内阳离子的</a:t>
            </a:r>
            <a:r>
              <a:rPr kumimoji="0" lang="en-US" sz="20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90 %</a:t>
            </a:r>
            <a:r>
              <a:rPr kumimoji="0" lang="zh-CN" altLang="en-US" sz="20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en-US" sz="20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95 %</a:t>
            </a:r>
            <a:r>
              <a:rPr kumimoji="0" lang="zh-CN" altLang="en-US" sz="20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将转入线粒体。</a:t>
            </a:r>
            <a:endParaRPr kumimoji="0" lang="en-US" altLang="zh-CN" sz="20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pitchFamily="2" charset="2"/>
              <a:buChar char="l"/>
              <a:tabLst/>
              <a:defRPr/>
            </a:pPr>
            <a:r>
              <a:rPr kumimoji="0" lang="en-US" altLang="zh-CN" sz="24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zh-CN" altLang="en-US" sz="24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然而，亲脂阳离子缺少正常细胞与肿瘤细胞的选择性。</a:t>
            </a:r>
            <a:endParaRPr kumimoji="0" lang="en-US" altLang="zh-CN" sz="24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pitchFamily="2" charset="2"/>
              <a:buChar char="l"/>
              <a:tabLst/>
              <a:defRPr/>
            </a:pPr>
            <a:r>
              <a:rPr kumimoji="0" lang="zh-CN" altLang="en-US" sz="2400" i="0" u="none" strike="noStrike" kern="1200" cap="none" spc="0" normalizeH="0" baseline="0" noProof="0" dirty="0" smtClean="0">
                <a:ln>
                  <a:noFill/>
                </a:ln>
                <a:effectLst/>
                <a:uLnTx/>
                <a:uFillTx/>
                <a:latin typeface="微软雅黑" pitchFamily="34" charset="-122"/>
                <a:ea typeface="微软雅黑" pitchFamily="34" charset="-122"/>
              </a:rPr>
              <a:t>“线粒体与肿瘤细胞的</a:t>
            </a:r>
            <a:r>
              <a:rPr kumimoji="0" lang="zh-CN" altLang="en-US" sz="2400" b="1" i="0" u="none" strike="noStrike" kern="1200" cap="none" spc="0" normalizeH="0" baseline="0" noProof="0" dirty="0" smtClean="0">
                <a:ln>
                  <a:noFill/>
                </a:ln>
                <a:solidFill>
                  <a:srgbClr val="002060"/>
                </a:solidFill>
                <a:effectLst/>
                <a:uLnTx/>
                <a:uFillTx/>
                <a:latin typeface="微软雅黑" pitchFamily="34" charset="-122"/>
                <a:ea typeface="微软雅黑" pitchFamily="34" charset="-122"/>
              </a:rPr>
              <a:t>双重靶向策略</a:t>
            </a:r>
            <a:r>
              <a:rPr kumimoji="0" lang="zh-CN" altLang="en-US" sz="2400" i="0" u="none" strike="noStrike" kern="1200" cap="none" spc="0" normalizeH="0" baseline="0" noProof="0" dirty="0" smtClean="0">
                <a:ln>
                  <a:noFill/>
                </a:ln>
                <a:effectLst/>
                <a:uLnTx/>
                <a:uFillTx/>
                <a:latin typeface="微软雅黑" pitchFamily="34" charset="-122"/>
                <a:ea typeface="微软雅黑" pitchFamily="34" charset="-122"/>
              </a:rPr>
              <a:t>的综合</a:t>
            </a:r>
            <a:r>
              <a:rPr kumimoji="0" lang="en-US" altLang="zh-CN" sz="2400" i="0" u="none" strike="noStrike" kern="1200" cap="none" spc="0" normalizeH="0" baseline="0" noProof="0" dirty="0" smtClean="0">
                <a:ln>
                  <a:noFill/>
                </a:ln>
                <a:effectLst/>
                <a:uLnTx/>
                <a:uFillTx/>
                <a:latin typeface="微软雅黑" pitchFamily="34" charset="-122"/>
                <a:ea typeface="微软雅黑" pitchFamily="34" charset="-122"/>
              </a:rPr>
              <a:t>,</a:t>
            </a:r>
            <a:r>
              <a:rPr kumimoji="0" lang="zh-CN" altLang="en-US" sz="2400" i="0" u="none" strike="noStrike" kern="1200" cap="none" spc="0" normalizeH="0" baseline="0" noProof="0" dirty="0" smtClean="0">
                <a:ln>
                  <a:noFill/>
                </a:ln>
                <a:effectLst/>
                <a:uLnTx/>
                <a:uFillTx/>
                <a:latin typeface="微软雅黑" pitchFamily="34" charset="-122"/>
                <a:ea typeface="微软雅黑" pitchFamily="34" charset="-122"/>
              </a:rPr>
              <a:t>将是未来发展方向”</a:t>
            </a:r>
            <a:endParaRPr kumimoji="0" lang="en-US" altLang="zh-CN" sz="2400" i="0" u="none" strike="noStrike" kern="1200" cap="none" spc="0" normalizeH="0" baseline="0" noProof="0" dirty="0" smtClean="0">
              <a:ln>
                <a:noFill/>
              </a:ln>
              <a:effectLst/>
              <a:uLnTx/>
              <a:uFillTx/>
              <a:latin typeface="微软雅黑" pitchFamily="34" charset="-122"/>
              <a:ea typeface="微软雅黑" pitchFamily="34" charset="-122"/>
            </a:endParaRPr>
          </a:p>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pitchFamily="2" charset="2"/>
              <a:buChar char="n"/>
              <a:tabLst/>
              <a:defRPr/>
            </a:pPr>
            <a:endParaRPr kumimoji="0" lang="en-US" altLang="zh-CN" sz="2400" b="1" i="0" u="none" strike="noStrike" kern="1200" cap="none" spc="0" normalizeH="0" baseline="0" noProof="0" dirty="0" smtClean="0">
              <a:ln>
                <a:noFill/>
              </a:ln>
              <a:solidFill>
                <a:schemeClr val="tx1"/>
              </a:solidFill>
              <a:effectLst/>
              <a:uLnTx/>
              <a:uFillTx/>
              <a:latin typeface="华文细黑" pitchFamily="2" charset="-122"/>
              <a:ea typeface="华文细黑" pitchFamily="2" charset="-122"/>
              <a:cs typeface="+mn-cs"/>
            </a:endParaRPr>
          </a:p>
          <a:p>
            <a:pPr marL="274320" marR="0" lvl="0" indent="-274320" algn="l" defTabSz="914400" rtl="0" eaLnBrk="1" fontAlgn="auto" latinLnBrk="0" hangingPunct="1">
              <a:lnSpc>
                <a:spcPct val="100000"/>
              </a:lnSpc>
              <a:spcBef>
                <a:spcPts val="600"/>
              </a:spcBef>
              <a:spcAft>
                <a:spcPts val="0"/>
              </a:spcAft>
              <a:buClr>
                <a:schemeClr val="accent1"/>
              </a:buClr>
              <a:buSzPct val="70000"/>
              <a:buFont typeface="Wingdings"/>
              <a:buNone/>
              <a:tabLst/>
              <a:defRPr/>
            </a:pPr>
            <a:endParaRPr kumimoji="0" lang="zh-CN" altLang="en-US" sz="2400" b="1" i="0" u="none" strike="noStrike" kern="1200" cap="none" spc="0" normalizeH="0" baseline="0" noProof="0" dirty="0">
              <a:ln>
                <a:noFill/>
              </a:ln>
              <a:solidFill>
                <a:schemeClr val="tx1"/>
              </a:solidFill>
              <a:effectLst/>
              <a:uLnTx/>
              <a:uFillTx/>
              <a:latin typeface="华文细黑" pitchFamily="2" charset="-122"/>
              <a:ea typeface="华文细黑" pitchFamily="2" charset="-122"/>
              <a:cs typeface="+mn-cs"/>
            </a:endParaRPr>
          </a:p>
        </p:txBody>
      </p:sp>
      <p:sp>
        <p:nvSpPr>
          <p:cNvPr id="390" name="矩形 389"/>
          <p:cNvSpPr/>
          <p:nvPr/>
        </p:nvSpPr>
        <p:spPr>
          <a:xfrm>
            <a:off x="335301" y="109557"/>
            <a:ext cx="2012089" cy="715581"/>
          </a:xfrm>
          <a:prstGeom prst="rect">
            <a:avLst/>
          </a:prstGeom>
        </p:spPr>
        <p:txBody>
          <a:bodyPr wrap="none">
            <a:spAutoFit/>
          </a:bodyPr>
          <a:lstStyle/>
          <a:p>
            <a:pPr>
              <a:lnSpc>
                <a:spcPct val="150000"/>
              </a:lnSpc>
            </a:pPr>
            <a:r>
              <a:rPr lang="en-US" altLang="zh-CN" sz="2800" dirty="0" smtClean="0">
                <a:solidFill>
                  <a:srgbClr val="157E9F"/>
                </a:solidFill>
                <a:latin typeface="方正清刻本悦宋简体" panose="02000000000000000000" pitchFamily="2" charset="-122"/>
                <a:ea typeface="方正清刻本悦宋简体" panose="02000000000000000000" pitchFamily="2" charset="-122"/>
              </a:rPr>
              <a:t> </a:t>
            </a:r>
            <a:r>
              <a:rPr lang="zh-CN" altLang="en-US" sz="3200" b="1" dirty="0" smtClean="0">
                <a:solidFill>
                  <a:srgbClr val="157E9F"/>
                </a:solidFill>
                <a:latin typeface="方正清刻本悦宋简体" panose="02000000000000000000" pitchFamily="2" charset="-122"/>
                <a:ea typeface="方正清刻本悦宋简体" panose="02000000000000000000" pitchFamily="2" charset="-122"/>
              </a:rPr>
              <a:t>研究背景</a:t>
            </a:r>
            <a:endParaRPr lang="en-US" altLang="zh-CN" sz="2800" b="1" dirty="0">
              <a:solidFill>
                <a:srgbClr val="157E9F"/>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p:nvSpPr>
        <p:spPr>
          <a:xfrm>
            <a:off x="736980" y="1392069"/>
            <a:ext cx="7710987" cy="4352987"/>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1" name="组合 200"/>
          <p:cNvGrpSpPr/>
          <p:nvPr/>
        </p:nvGrpSpPr>
        <p:grpSpPr>
          <a:xfrm>
            <a:off x="7219666" y="4967785"/>
            <a:ext cx="1331215" cy="1638666"/>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859800" y="1473958"/>
            <a:ext cx="6960360" cy="3416320"/>
          </a:xfrm>
          <a:prstGeom prst="rect">
            <a:avLst/>
          </a:prstGeom>
          <a:noFill/>
        </p:spPr>
        <p:txBody>
          <a:bodyPr wrap="square" rtlCol="0">
            <a:spAutoFit/>
          </a:bodyPr>
          <a:lstStyle/>
          <a:p>
            <a:pPr>
              <a:lnSpc>
                <a:spcPct val="150000"/>
              </a:lnSpc>
            </a:pPr>
            <a:r>
              <a:rPr lang="en-US" altLang="zh-CN" sz="2400" dirty="0" smtClean="0">
                <a:solidFill>
                  <a:schemeClr val="bg1"/>
                </a:solidFill>
                <a:latin typeface="微软雅黑" pitchFamily="34" charset="-122"/>
                <a:ea typeface="微软雅黑" pitchFamily="34" charset="-122"/>
              </a:rPr>
              <a:t>1.</a:t>
            </a:r>
            <a:r>
              <a:rPr lang="zh-CN" altLang="en-US" sz="2400" b="1" dirty="0" smtClean="0">
                <a:solidFill>
                  <a:schemeClr val="bg1"/>
                </a:solidFill>
                <a:latin typeface="微软雅黑" pitchFamily="34" charset="-122"/>
                <a:ea typeface="微软雅黑" pitchFamily="34" charset="-122"/>
              </a:rPr>
              <a:t>构建双配体修饰的具有微波增敏纳功能的二氧化锆纳米药物体系</a:t>
            </a:r>
            <a:endParaRPr lang="en-US" altLang="zh-CN" sz="2400" dirty="0" smtClean="0">
              <a:solidFill>
                <a:schemeClr val="bg1"/>
              </a:solidFill>
              <a:latin typeface="微软雅黑" pitchFamily="34" charset="-122"/>
              <a:ea typeface="微软雅黑" pitchFamily="34" charset="-122"/>
            </a:endParaRPr>
          </a:p>
          <a:p>
            <a:pPr>
              <a:lnSpc>
                <a:spcPct val="150000"/>
              </a:lnSpc>
            </a:pPr>
            <a:r>
              <a:rPr lang="en-US" altLang="zh-CN" sz="2400" dirty="0" smtClean="0">
                <a:solidFill>
                  <a:schemeClr val="bg1"/>
                </a:solidFill>
                <a:latin typeface="微软雅黑" pitchFamily="34" charset="-122"/>
                <a:ea typeface="微软雅黑" pitchFamily="34" charset="-122"/>
              </a:rPr>
              <a:t>2</a:t>
            </a:r>
            <a:r>
              <a:rPr lang="en-US" altLang="zh-CN" sz="2400" b="1" dirty="0" smtClean="0">
                <a:solidFill>
                  <a:schemeClr val="bg1"/>
                </a:solidFill>
                <a:latin typeface="微软雅黑" pitchFamily="34" charset="-122"/>
                <a:ea typeface="微软雅黑" pitchFamily="34" charset="-122"/>
              </a:rPr>
              <a:t>.</a:t>
            </a:r>
            <a:r>
              <a:rPr lang="zh-CN" altLang="en-US" sz="2400" b="1" dirty="0" smtClean="0">
                <a:solidFill>
                  <a:schemeClr val="bg1"/>
                </a:solidFill>
                <a:latin typeface="微软雅黑" pitchFamily="34" charset="-122"/>
                <a:ea typeface="微软雅黑" pitchFamily="34" charset="-122"/>
              </a:rPr>
              <a:t>通过双靶向修饰提高纳米二氧化锆对肿瘤细胞线粒体的靶向性</a:t>
            </a:r>
            <a:endParaRPr lang="en-US" altLang="zh-CN" sz="2400" b="1" dirty="0" smtClean="0">
              <a:solidFill>
                <a:schemeClr val="bg1"/>
              </a:solidFill>
              <a:latin typeface="微软雅黑" pitchFamily="34" charset="-122"/>
              <a:ea typeface="微软雅黑" pitchFamily="34" charset="-122"/>
            </a:endParaRPr>
          </a:p>
          <a:p>
            <a:pPr>
              <a:lnSpc>
                <a:spcPct val="150000"/>
              </a:lnSpc>
            </a:pPr>
            <a:r>
              <a:rPr lang="en-US" altLang="zh-CN" sz="2400" b="1" dirty="0" smtClean="0">
                <a:solidFill>
                  <a:schemeClr val="bg1"/>
                </a:solidFill>
                <a:latin typeface="微软雅黑" pitchFamily="34" charset="-122"/>
                <a:ea typeface="微软雅黑" pitchFamily="34" charset="-122"/>
              </a:rPr>
              <a:t>3.</a:t>
            </a:r>
            <a:r>
              <a:rPr lang="zh-CN" altLang="en-US" sz="2400" b="1" dirty="0" smtClean="0">
                <a:solidFill>
                  <a:schemeClr val="bg1"/>
                </a:solidFill>
                <a:latin typeface="微软雅黑" pitchFamily="34" charset="-122"/>
                <a:ea typeface="微软雅黑" pitchFamily="34" charset="-122"/>
              </a:rPr>
              <a:t>利用线粒体靶向微波增敏纳米二氧化锆提高微波的肿瘤治疗效果</a:t>
            </a:r>
            <a:endParaRPr lang="zh-CN" altLang="en-US" sz="2400" b="1" dirty="0">
              <a:solidFill>
                <a:schemeClr val="bg1"/>
              </a:solidFill>
              <a:latin typeface="微软雅黑" pitchFamily="34" charset="-122"/>
              <a:ea typeface="微软雅黑" pitchFamily="34" charset="-122"/>
            </a:endParaRPr>
          </a:p>
        </p:txBody>
      </p:sp>
      <p:sp>
        <p:nvSpPr>
          <p:cNvPr id="1768" name="文本框 199"/>
          <p:cNvSpPr txBox="1"/>
          <p:nvPr/>
        </p:nvSpPr>
        <p:spPr>
          <a:xfrm>
            <a:off x="3320797" y="222510"/>
            <a:ext cx="2197029" cy="646331"/>
          </a:xfrm>
          <a:prstGeom prst="rect">
            <a:avLst/>
          </a:prstGeom>
          <a:noFill/>
        </p:spPr>
        <p:txBody>
          <a:bodyPr wrap="square" rtlCol="0">
            <a:spAutoFit/>
          </a:bodyPr>
          <a:lstStyle/>
          <a:p>
            <a:r>
              <a:rPr lang="zh-CN" altLang="en-US" sz="3600" b="1" dirty="0" smtClean="0">
                <a:solidFill>
                  <a:srgbClr val="157E9F"/>
                </a:solidFill>
                <a:latin typeface="方正清刻本悦宋简体" panose="02000000000000000000" pitchFamily="2" charset="-122"/>
                <a:ea typeface="方正清刻本悦宋简体" panose="02000000000000000000" pitchFamily="2" charset="-122"/>
              </a:rPr>
              <a:t>研究目的</a:t>
            </a:r>
            <a:endParaRPr lang="zh-CN" altLang="en-US" sz="3600" b="1" dirty="0">
              <a:solidFill>
                <a:srgbClr val="157E9F"/>
              </a:solidFill>
              <a:latin typeface="方正清刻本悦宋简体" panose="02000000000000000000" pitchFamily="2" charset="-122"/>
              <a:ea typeface="方正清刻本悦宋简体" panose="02000000000000000000" pitchFamily="2"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DV_TOP" val="99,90228"/>
  <p:tag name="ADV_LEFT" val="144,3124"/>
  <p:tag name="ADV_HEIGHT" val="281,25"/>
  <p:tag name="ADV_WIDTH" val="491,375"/>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6841</TotalTime>
  <Words>3746</Words>
  <Application>Microsoft Office PowerPoint</Application>
  <PresentationFormat>全屏显示(4:3)</PresentationFormat>
  <Paragraphs>369</Paragraphs>
  <Slides>53</Slides>
  <Notes>10</Notes>
  <HiddenSlides>0</HiddenSlides>
  <MMClips>0</MMClips>
  <ScaleCrop>false</ScaleCrop>
  <HeadingPairs>
    <vt:vector size="4" baseType="variant">
      <vt:variant>
        <vt:lpstr>主题</vt:lpstr>
      </vt:variant>
      <vt:variant>
        <vt:i4>1</vt:i4>
      </vt:variant>
      <vt:variant>
        <vt:lpstr>幻灯片标题</vt:lpstr>
      </vt:variant>
      <vt:variant>
        <vt:i4>53</vt:i4>
      </vt:variant>
    </vt:vector>
  </HeadingPairs>
  <TitlesOfParts>
    <vt:vector size="54" baseType="lpstr">
      <vt:lpstr>第一PPT，www.1ppt.com</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第一部分：线粒体靶向纳米二氧化锆药物体系的构建 材料方法              </vt:lpstr>
      <vt:lpstr>第一部分：线粒体靶向纳米二氧化锆药物体系的构建 研究结果              </vt:lpstr>
      <vt:lpstr>第一部分：线粒体靶向纳米二氧化锆药物体系的构建 研究结果              </vt:lpstr>
      <vt:lpstr>第一部分：线粒体靶向纳米二氧化锆药物体系的构建 研究结果              </vt:lpstr>
      <vt:lpstr>第一部分：线粒体靶向纳米二氧化锆药物体系的构建 研究结果              </vt:lpstr>
      <vt:lpstr>第一部分：线粒体靶向纳米二氧化锆药物体系的构建 研究结果              </vt:lpstr>
      <vt:lpstr>第一部分：线粒体靶向纳米二氧化锆药物体系的构建 研究结果              </vt:lpstr>
      <vt:lpstr>第一部分：线粒体靶向纳米二氧化锆药物体系的构建 研究结果              </vt:lpstr>
      <vt:lpstr>第一部分：线粒体靶向纳米二氧化锆药物体系的构建 研究结果              </vt:lpstr>
      <vt:lpstr>第一部分：线粒体靶向纳米二氧化锆药物体系的构建 研究结果              </vt:lpstr>
      <vt:lpstr>幻灯片 22</vt:lpstr>
      <vt:lpstr>幻灯片 23</vt:lpstr>
      <vt:lpstr>第二部分：细胞实验中的升温性能、线粒体靶向性与微波增敏效果的实验研究    </vt:lpstr>
      <vt:lpstr>第二部分：细胞实验中的升温性能、线粒体靶向性与微波增敏效果的实验研究    </vt:lpstr>
      <vt:lpstr>第二部分：细胞实验中的升温性能、线粒体靶向性与微波增敏效果的实验研究    </vt:lpstr>
      <vt:lpstr>第二部分：细胞实验中的升温性能、线粒体靶向性与微波增敏效果的实验研究    </vt:lpstr>
      <vt:lpstr>第二部分：细胞实验中的升温性能、线粒体靶向性与微波增敏效果的实验研究    </vt:lpstr>
      <vt:lpstr>第二部分：研究结果</vt:lpstr>
      <vt:lpstr>第二部分：研究结果</vt:lpstr>
      <vt:lpstr>第二部分：研究结果</vt:lpstr>
      <vt:lpstr>第二部分：研究结果</vt:lpstr>
      <vt:lpstr>第二部分：研究结果</vt:lpstr>
      <vt:lpstr>幻灯片 34</vt:lpstr>
      <vt:lpstr>幻灯片 35</vt:lpstr>
      <vt:lpstr>第三部分：活体内靶向性与微波疗效的实验研究 研究方法              </vt:lpstr>
      <vt:lpstr>第三部分：活体内靶向性与微波疗效的实验研究 研究方法              </vt:lpstr>
      <vt:lpstr>第三部分：活体内靶向性与微波疗效的实验研究 研究方法              </vt:lpstr>
      <vt:lpstr>第三部分：活体内靶向性与微波疗效的实验研究 研究结果              </vt:lpstr>
      <vt:lpstr>第三部分：活体内靶向性与微波疗效的实验研究 研究结果              </vt:lpstr>
      <vt:lpstr>第三部分：活体内靶向性与微波疗效的实验研究 研究结果              </vt:lpstr>
      <vt:lpstr>第三部分：活体内靶向性与微波疗效的实验研究 研究结果              </vt:lpstr>
      <vt:lpstr>第三部分：活体内靶向性与微波疗效的实验研究 研究结果              </vt:lpstr>
      <vt:lpstr>第三部分：活体内靶向性与微波疗效的实验研究 研究结果              </vt:lpstr>
      <vt:lpstr>第三部分：活体内靶向性与微波疗效的实验研究 研究结果              </vt:lpstr>
      <vt:lpstr>幻灯片 46</vt:lpstr>
      <vt:lpstr>幻灯片 47</vt:lpstr>
      <vt:lpstr>幻灯片 48</vt:lpstr>
      <vt:lpstr>幻灯片 49</vt:lpstr>
      <vt:lpstr>幻灯片 50</vt:lpstr>
      <vt:lpstr>幻灯片 51</vt:lpstr>
      <vt:lpstr>幻灯片 52</vt:lpstr>
      <vt:lpstr>幻灯片 53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cp:lastModifiedBy>Xiaowei Chen</cp:lastModifiedBy>
  <cp:revision>297</cp:revision>
  <dcterms:created xsi:type="dcterms:W3CDTF">2015-07-31T01:43:00Z</dcterms:created>
  <dcterms:modified xsi:type="dcterms:W3CDTF">2018-05-19T14:04:38Z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2052-10.1.0.5457</vt:lpwstr>
  </property>
</Properties>
</file>